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3" r:id="rId4"/>
    <p:sldId id="268" r:id="rId5"/>
    <p:sldId id="269" r:id="rId6"/>
    <p:sldId id="271" r:id="rId7"/>
    <p:sldId id="272" r:id="rId8"/>
    <p:sldId id="275" r:id="rId9"/>
    <p:sldId id="262" r:id="rId10"/>
    <p:sldId id="303" r:id="rId11"/>
    <p:sldId id="295" r:id="rId12"/>
    <p:sldId id="300" r:id="rId13"/>
    <p:sldId id="301" r:id="rId14"/>
    <p:sldId id="306" r:id="rId15"/>
    <p:sldId id="313" r:id="rId16"/>
    <p:sldId id="307" r:id="rId17"/>
    <p:sldId id="308" r:id="rId18"/>
    <p:sldId id="309" r:id="rId19"/>
    <p:sldId id="316" r:id="rId20"/>
    <p:sldId id="312" r:id="rId21"/>
    <p:sldId id="311" r:id="rId22"/>
    <p:sldId id="315" r:id="rId23"/>
    <p:sldId id="314" r:id="rId24"/>
    <p:sldId id="3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h\Desktop\heregtei\eruul%20men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ILESERVER\share\nominchuluu\2013.12%20sar%20nomio\2013.12a%20sar.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ILESERVER\share\Ganzorig\2013%20on\2013.12.taniltsuulga\exel%20n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h\Desktop\heregtei\eruul%20men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h\Desktop\heregtei\eruul%20me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Sheet6!$B$4</c:f>
              <c:strCache>
                <c:ptCount val="1"/>
                <c:pt idx="0">
                  <c:v>Бүтэн өнчин хүүхдийн тоо</c:v>
                </c:pt>
              </c:strCache>
            </c:strRef>
          </c:tx>
          <c:cat>
            <c:numRef>
              <c:f>Sheet6!$C$3:$E$3</c:f>
              <c:numCache>
                <c:formatCode>General</c:formatCode>
                <c:ptCount val="3"/>
                <c:pt idx="0">
                  <c:v>2011</c:v>
                </c:pt>
                <c:pt idx="1">
                  <c:v>2012</c:v>
                </c:pt>
                <c:pt idx="2">
                  <c:v>2013</c:v>
                </c:pt>
              </c:numCache>
            </c:numRef>
          </c:cat>
          <c:val>
            <c:numRef>
              <c:f>Sheet6!$C$4:$E$4</c:f>
              <c:numCache>
                <c:formatCode>General</c:formatCode>
                <c:ptCount val="3"/>
                <c:pt idx="0">
                  <c:v>51</c:v>
                </c:pt>
                <c:pt idx="1">
                  <c:v>48</c:v>
                </c:pt>
                <c:pt idx="2">
                  <c:v>41</c:v>
                </c:pt>
              </c:numCache>
            </c:numRef>
          </c:val>
        </c:ser>
        <c:ser>
          <c:idx val="1"/>
          <c:order val="1"/>
          <c:tx>
            <c:strRef>
              <c:f>Sheet6!$B$5</c:f>
              <c:strCache>
                <c:ptCount val="1"/>
                <c:pt idx="0">
                  <c:v>Хагас өнчин хүүхдийн тоо</c:v>
                </c:pt>
              </c:strCache>
            </c:strRef>
          </c:tx>
          <c:cat>
            <c:numRef>
              <c:f>Sheet6!$C$3:$E$3</c:f>
              <c:numCache>
                <c:formatCode>General</c:formatCode>
                <c:ptCount val="3"/>
                <c:pt idx="0">
                  <c:v>2011</c:v>
                </c:pt>
                <c:pt idx="1">
                  <c:v>2012</c:v>
                </c:pt>
                <c:pt idx="2">
                  <c:v>2013</c:v>
                </c:pt>
              </c:numCache>
            </c:numRef>
          </c:cat>
          <c:val>
            <c:numRef>
              <c:f>Sheet6!$C$5:$E$5</c:f>
              <c:numCache>
                <c:formatCode>General</c:formatCode>
                <c:ptCount val="3"/>
                <c:pt idx="0">
                  <c:v>531</c:v>
                </c:pt>
                <c:pt idx="1">
                  <c:v>505</c:v>
                </c:pt>
                <c:pt idx="2">
                  <c:v>489</c:v>
                </c:pt>
              </c:numCache>
            </c:numRef>
          </c:val>
        </c:ser>
        <c:dLbls>
          <c:showVal val="1"/>
        </c:dLbls>
        <c:gapWidth val="95"/>
        <c:axId val="32295552"/>
        <c:axId val="32301440"/>
      </c:barChart>
      <c:catAx>
        <c:axId val="32295552"/>
        <c:scaling>
          <c:orientation val="minMax"/>
        </c:scaling>
        <c:axPos val="b"/>
        <c:numFmt formatCode="General" sourceLinked="1"/>
        <c:majorTickMark val="none"/>
        <c:tickLblPos val="nextTo"/>
        <c:crossAx val="32301440"/>
        <c:crosses val="autoZero"/>
        <c:auto val="1"/>
        <c:lblAlgn val="ctr"/>
        <c:lblOffset val="100"/>
      </c:catAx>
      <c:valAx>
        <c:axId val="32301440"/>
        <c:scaling>
          <c:orientation val="minMax"/>
        </c:scaling>
        <c:delete val="1"/>
        <c:axPos val="l"/>
        <c:numFmt formatCode="General" sourceLinked="1"/>
        <c:tickLblPos val="none"/>
        <c:crossAx val="32295552"/>
        <c:crosses val="autoZero"/>
        <c:crossBetween val="between"/>
      </c:valAx>
    </c:plotArea>
    <c:legend>
      <c:legendPos val="t"/>
      <c:layout/>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00"/>
            </a:pPr>
            <a:r>
              <a:rPr lang="mn-MN" sz="1000" dirty="0" smtClean="0"/>
              <a:t>Бүртгэлтэй</a:t>
            </a:r>
            <a:r>
              <a:rPr lang="mn-MN" sz="1000" baseline="0" dirty="0" smtClean="0"/>
              <a:t> ажилгүй</a:t>
            </a:r>
            <a:r>
              <a:rPr lang="mn-MN" sz="1000" dirty="0" smtClean="0"/>
              <a:t> </a:t>
            </a:r>
            <a:r>
              <a:rPr lang="mn-MN" sz="1000" dirty="0"/>
              <a:t>иргэдийн боловсролын</a:t>
            </a:r>
            <a:r>
              <a:rPr lang="mn-MN" sz="1000" baseline="0" dirty="0"/>
              <a:t> түвшин </a:t>
            </a:r>
            <a:endParaRPr lang="en-US" sz="1000" dirty="0"/>
          </a:p>
        </c:rich>
      </c:tx>
      <c:layout>
        <c:manualLayout>
          <c:xMode val="edge"/>
          <c:yMode val="edge"/>
          <c:x val="0.10510416666666669"/>
          <c:y val="6.7626312335957828E-4"/>
        </c:manualLayout>
      </c:layout>
    </c:title>
    <c:plotArea>
      <c:layout/>
      <c:pieChart>
        <c:varyColors val="1"/>
        <c:ser>
          <c:idx val="0"/>
          <c:order val="0"/>
          <c:dLbls>
            <c:dLbl>
              <c:idx val="0"/>
              <c:layout>
                <c:manualLayout>
                  <c:x val="6.125519072737025E-3"/>
                  <c:y val="5.2597204419215213E-2"/>
                </c:manualLayout>
              </c:layout>
              <c:tx>
                <c:rich>
                  <a:bodyPr/>
                  <a:lstStyle/>
                  <a:p>
                    <a:r>
                      <a:rPr lang="mn-MN" sz="800"/>
                      <a:t>д</a:t>
                    </a:r>
                    <a:r>
                      <a:rPr lang="mn-MN"/>
                      <a:t>ээд
25</a:t>
                    </a:r>
                    <a:r>
                      <a:rPr lang="en-US"/>
                      <a:t>.2</a:t>
                    </a:r>
                    <a:r>
                      <a:rPr lang="mn-MN"/>
                      <a:t>%</a:t>
                    </a:r>
                  </a:p>
                </c:rich>
              </c:tx>
              <c:showCatName val="1"/>
              <c:showPercent val="1"/>
            </c:dLbl>
            <c:dLbl>
              <c:idx val="1"/>
              <c:layout/>
              <c:tx>
                <c:rich>
                  <a:bodyPr/>
                  <a:lstStyle/>
                  <a:p>
                    <a:r>
                      <a:rPr lang="mn-MN" sz="800"/>
                      <a:t>т</a:t>
                    </a:r>
                    <a:r>
                      <a:rPr lang="mn-MN"/>
                      <a:t>усгай дунд
</a:t>
                    </a:r>
                    <a:r>
                      <a:rPr lang="en-US"/>
                      <a:t>6.9</a:t>
                    </a:r>
                    <a:r>
                      <a:rPr lang="mn-MN"/>
                      <a:t>%</a:t>
                    </a:r>
                  </a:p>
                </c:rich>
              </c:tx>
              <c:showCatName val="1"/>
              <c:showPercent val="1"/>
            </c:dLbl>
            <c:dLbl>
              <c:idx val="2"/>
              <c:layout/>
              <c:tx>
                <c:rich>
                  <a:bodyPr/>
                  <a:lstStyle/>
                  <a:p>
                    <a:r>
                      <a:rPr lang="mn-MN" sz="800"/>
                      <a:t>м</a:t>
                    </a:r>
                    <a:r>
                      <a:rPr lang="mn-MN"/>
                      <a:t>эргэжлийн анхан шатны
</a:t>
                    </a:r>
                    <a:r>
                      <a:rPr lang="en-US"/>
                      <a:t>4.8</a:t>
                    </a:r>
                    <a:r>
                      <a:rPr lang="mn-MN"/>
                      <a:t>%</a:t>
                    </a:r>
                  </a:p>
                </c:rich>
              </c:tx>
              <c:showCatName val="1"/>
              <c:showPercent val="1"/>
            </c:dLbl>
            <c:dLbl>
              <c:idx val="3"/>
              <c:layout>
                <c:manualLayout>
                  <c:x val="-5.6973824899113484E-2"/>
                  <c:y val="-0.19340413843618409"/>
                </c:manualLayout>
              </c:layout>
              <c:tx>
                <c:rich>
                  <a:bodyPr/>
                  <a:lstStyle/>
                  <a:p>
                    <a:r>
                      <a:rPr lang="mn-MN" sz="800"/>
                      <a:t>б</a:t>
                    </a:r>
                    <a:r>
                      <a:rPr lang="mn-MN"/>
                      <a:t>үрэн дунд
46</a:t>
                    </a:r>
                    <a:r>
                      <a:rPr lang="en-US"/>
                      <a:t>.4</a:t>
                    </a:r>
                    <a:r>
                      <a:rPr lang="mn-MN"/>
                      <a:t>%</a:t>
                    </a:r>
                  </a:p>
                </c:rich>
              </c:tx>
              <c:showCatName val="1"/>
              <c:showPercent val="1"/>
            </c:dLbl>
            <c:dLbl>
              <c:idx val="4"/>
              <c:layout/>
              <c:tx>
                <c:rich>
                  <a:bodyPr/>
                  <a:lstStyle/>
                  <a:p>
                    <a:r>
                      <a:rPr lang="mn-MN" sz="800"/>
                      <a:t>б</a:t>
                    </a:r>
                    <a:r>
                      <a:rPr lang="mn-MN"/>
                      <a:t>үрэн бус дунд
14</a:t>
                    </a:r>
                    <a:r>
                      <a:rPr lang="en-US"/>
                      <a:t>.1</a:t>
                    </a:r>
                    <a:r>
                      <a:rPr lang="mn-MN"/>
                      <a:t>%</a:t>
                    </a:r>
                  </a:p>
                </c:rich>
              </c:tx>
              <c:showCatName val="1"/>
              <c:showPercent val="1"/>
            </c:dLbl>
            <c:dLbl>
              <c:idx val="5"/>
              <c:layout/>
              <c:tx>
                <c:rich>
                  <a:bodyPr/>
                  <a:lstStyle/>
                  <a:p>
                    <a:r>
                      <a:rPr lang="mn-MN" sz="800"/>
                      <a:t>б</a:t>
                    </a:r>
                    <a:r>
                      <a:rPr lang="mn-MN"/>
                      <a:t>ага
</a:t>
                    </a:r>
                    <a:r>
                      <a:rPr lang="en-US"/>
                      <a:t>2.4</a:t>
                    </a:r>
                    <a:r>
                      <a:rPr lang="mn-MN"/>
                      <a:t>%</a:t>
                    </a:r>
                  </a:p>
                </c:rich>
              </c:tx>
              <c:showCatName val="1"/>
              <c:showPercent val="1"/>
            </c:dLbl>
            <c:dLbl>
              <c:idx val="6"/>
              <c:layout>
                <c:manualLayout>
                  <c:x val="0.2436271052055993"/>
                  <c:y val="2.5403133202099797E-2"/>
                </c:manualLayout>
              </c:layout>
              <c:tx>
                <c:rich>
                  <a:bodyPr/>
                  <a:lstStyle/>
                  <a:p>
                    <a:r>
                      <a:rPr lang="mn-MN" sz="800" dirty="0"/>
                      <a:t>б</a:t>
                    </a:r>
                    <a:r>
                      <a:rPr lang="mn-MN" dirty="0"/>
                      <a:t>оловсролгүй
0</a:t>
                    </a:r>
                    <a:r>
                      <a:rPr lang="en-US" dirty="0"/>
                      <a:t>.2 </a:t>
                    </a:r>
                    <a:r>
                      <a:rPr lang="mn-MN" dirty="0"/>
                      <a:t>%</a:t>
                    </a:r>
                  </a:p>
                </c:rich>
              </c:tx>
              <c:showCatName val="1"/>
              <c:showPercent val="1"/>
            </c:dLbl>
            <c:txPr>
              <a:bodyPr/>
              <a:lstStyle/>
              <a:p>
                <a:pPr>
                  <a:defRPr sz="800"/>
                </a:pPr>
                <a:endParaRPr lang="en-US"/>
              </a:p>
            </c:txPr>
            <c:showCatName val="1"/>
            <c:showPercent val="1"/>
            <c:showLeaderLines val="1"/>
          </c:dLbls>
          <c:cat>
            <c:strRef>
              <c:f>Sheet5!$A$3:$A$9</c:f>
              <c:strCache>
                <c:ptCount val="7"/>
                <c:pt idx="0">
                  <c:v>дээд</c:v>
                </c:pt>
                <c:pt idx="1">
                  <c:v>тусгай дунд</c:v>
                </c:pt>
                <c:pt idx="2">
                  <c:v>мэргэжлийн анхан шатны</c:v>
                </c:pt>
                <c:pt idx="3">
                  <c:v>бүрэн дунд</c:v>
                </c:pt>
                <c:pt idx="4">
                  <c:v>бүрэн бус дунд</c:v>
                </c:pt>
                <c:pt idx="5">
                  <c:v>бага</c:v>
                </c:pt>
                <c:pt idx="6">
                  <c:v>боловсролгүй</c:v>
                </c:pt>
              </c:strCache>
            </c:strRef>
          </c:cat>
          <c:val>
            <c:numRef>
              <c:f>Sheet5!$B$3:$B$9</c:f>
              <c:numCache>
                <c:formatCode>0.00</c:formatCode>
                <c:ptCount val="7"/>
                <c:pt idx="0">
                  <c:v>25.2</c:v>
                </c:pt>
                <c:pt idx="1">
                  <c:v>6.9</c:v>
                </c:pt>
                <c:pt idx="2">
                  <c:v>4.8</c:v>
                </c:pt>
                <c:pt idx="3">
                  <c:v>46.4</c:v>
                </c:pt>
                <c:pt idx="4">
                  <c:v>14.1</c:v>
                </c:pt>
                <c:pt idx="5">
                  <c:v>2.4</c:v>
                </c:pt>
                <c:pt idx="6">
                  <c:v>0.2</c:v>
                </c:pt>
              </c:numCache>
            </c:numRef>
          </c:val>
        </c:ser>
        <c:dLbls>
          <c:showCatName val="1"/>
          <c:showPercent val="1"/>
        </c:dLbls>
        <c:firstSliceAng val="0"/>
      </c:pieChart>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mn-MN" sz="1400"/>
              <a:t>Гэмт</a:t>
            </a:r>
            <a:r>
              <a:rPr lang="mn-MN" sz="1400" baseline="0"/>
              <a:t> хэргийн тоо</a:t>
            </a:r>
            <a:endParaRPr lang="mn-MN" sz="1400"/>
          </a:p>
        </c:rich>
      </c:tx>
      <c:layout/>
    </c:title>
    <c:plotArea>
      <c:layout/>
      <c:barChart>
        <c:barDir val="col"/>
        <c:grouping val="stacked"/>
        <c:dLbls>
          <c:showVal val="1"/>
        </c:dLbls>
        <c:gapWidth val="95"/>
        <c:overlap val="100"/>
        <c:axId val="33327744"/>
        <c:axId val="33341824"/>
      </c:barChart>
      <c:catAx>
        <c:axId val="33327744"/>
        <c:scaling>
          <c:orientation val="minMax"/>
        </c:scaling>
        <c:axPos val="b"/>
        <c:numFmt formatCode="General" sourceLinked="1"/>
        <c:majorTickMark val="none"/>
        <c:tickLblPos val="nextTo"/>
        <c:crossAx val="33341824"/>
        <c:crosses val="autoZero"/>
        <c:auto val="1"/>
        <c:lblAlgn val="ctr"/>
        <c:lblOffset val="100"/>
      </c:catAx>
      <c:valAx>
        <c:axId val="33341824"/>
        <c:scaling>
          <c:orientation val="minMax"/>
        </c:scaling>
        <c:delete val="1"/>
        <c:axPos val="l"/>
        <c:numFmt formatCode="General" sourceLinked="1"/>
        <c:tickLblPos val="none"/>
        <c:crossAx val="33327744"/>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Sheet4!$C$26:$C$29</c:f>
              <c:strCache>
                <c:ptCount val="1"/>
                <c:pt idx="0">
                  <c:v>Бүх хэрэг 2012</c:v>
                </c:pt>
              </c:strCache>
            </c:strRef>
          </c:tx>
          <c:cat>
            <c:strRef>
              <c:f>Sheet4!$A$30:$A$44</c:f>
              <c:strCache>
                <c:ptCount val="15"/>
                <c:pt idx="0">
                  <c:v>Баяндалай</c:v>
                </c:pt>
                <c:pt idx="1">
                  <c:v>Баяновоо</c:v>
                </c:pt>
                <c:pt idx="2">
                  <c:v>Булган</c:v>
                </c:pt>
                <c:pt idx="3">
                  <c:v>Гурвантэс</c:v>
                </c:pt>
                <c:pt idx="4">
                  <c:v>Мандаловоо</c:v>
                </c:pt>
                <c:pt idx="5">
                  <c:v>Манлай</c:v>
                </c:pt>
                <c:pt idx="6">
                  <c:v>Номгон</c:v>
                </c:pt>
                <c:pt idx="7">
                  <c:v>Ноён</c:v>
                </c:pt>
                <c:pt idx="8">
                  <c:v>Сэврэй</c:v>
                </c:pt>
                <c:pt idx="9">
                  <c:v>Ханбогд</c:v>
                </c:pt>
                <c:pt idx="10">
                  <c:v>Ханхонгор</c:v>
                </c:pt>
                <c:pt idx="11">
                  <c:v>Хүрмэн</c:v>
                </c:pt>
                <c:pt idx="12">
                  <c:v>Цогтовоо</c:v>
                </c:pt>
                <c:pt idx="13">
                  <c:v>Цогтцэций</c:v>
                </c:pt>
                <c:pt idx="14">
                  <c:v>Даланзадгад</c:v>
                </c:pt>
              </c:strCache>
            </c:strRef>
          </c:cat>
          <c:val>
            <c:numRef>
              <c:f>Sheet4!$C$30:$C$44</c:f>
              <c:numCache>
                <c:formatCode>General</c:formatCode>
                <c:ptCount val="15"/>
                <c:pt idx="0">
                  <c:v>7</c:v>
                </c:pt>
                <c:pt idx="1">
                  <c:v>9</c:v>
                </c:pt>
                <c:pt idx="2">
                  <c:v>3</c:v>
                </c:pt>
                <c:pt idx="3">
                  <c:v>29</c:v>
                </c:pt>
                <c:pt idx="4">
                  <c:v>7</c:v>
                </c:pt>
                <c:pt idx="5">
                  <c:v>6</c:v>
                </c:pt>
                <c:pt idx="6">
                  <c:v>8</c:v>
                </c:pt>
                <c:pt idx="7">
                  <c:v>4</c:v>
                </c:pt>
                <c:pt idx="8">
                  <c:v>2</c:v>
                </c:pt>
                <c:pt idx="9">
                  <c:v>67</c:v>
                </c:pt>
                <c:pt idx="10">
                  <c:v>7</c:v>
                </c:pt>
                <c:pt idx="11">
                  <c:v>5</c:v>
                </c:pt>
                <c:pt idx="12">
                  <c:v>7</c:v>
                </c:pt>
                <c:pt idx="13">
                  <c:v>63</c:v>
                </c:pt>
                <c:pt idx="14">
                  <c:v>134</c:v>
                </c:pt>
              </c:numCache>
            </c:numRef>
          </c:val>
        </c:ser>
        <c:ser>
          <c:idx val="1"/>
          <c:order val="1"/>
          <c:tx>
            <c:strRef>
              <c:f>Sheet4!$D$26:$D$29</c:f>
              <c:strCache>
                <c:ptCount val="1"/>
                <c:pt idx="0">
                  <c:v>Бүх хэрэг 2013</c:v>
                </c:pt>
              </c:strCache>
            </c:strRef>
          </c:tx>
          <c:cat>
            <c:strRef>
              <c:f>Sheet4!$A$30:$A$44</c:f>
              <c:strCache>
                <c:ptCount val="15"/>
                <c:pt idx="0">
                  <c:v>Баяндалай</c:v>
                </c:pt>
                <c:pt idx="1">
                  <c:v>Баяновоо</c:v>
                </c:pt>
                <c:pt idx="2">
                  <c:v>Булган</c:v>
                </c:pt>
                <c:pt idx="3">
                  <c:v>Гурвантэс</c:v>
                </c:pt>
                <c:pt idx="4">
                  <c:v>Мандаловоо</c:v>
                </c:pt>
                <c:pt idx="5">
                  <c:v>Манлай</c:v>
                </c:pt>
                <c:pt idx="6">
                  <c:v>Номгон</c:v>
                </c:pt>
                <c:pt idx="7">
                  <c:v>Ноён</c:v>
                </c:pt>
                <c:pt idx="8">
                  <c:v>Сэврэй</c:v>
                </c:pt>
                <c:pt idx="9">
                  <c:v>Ханбогд</c:v>
                </c:pt>
                <c:pt idx="10">
                  <c:v>Ханхонгор</c:v>
                </c:pt>
                <c:pt idx="11">
                  <c:v>Хүрмэн</c:v>
                </c:pt>
                <c:pt idx="12">
                  <c:v>Цогтовоо</c:v>
                </c:pt>
                <c:pt idx="13">
                  <c:v>Цогтцэций</c:v>
                </c:pt>
                <c:pt idx="14">
                  <c:v>Даланзадгад</c:v>
                </c:pt>
              </c:strCache>
            </c:strRef>
          </c:cat>
          <c:val>
            <c:numRef>
              <c:f>Sheet4!$D$30:$D$44</c:f>
              <c:numCache>
                <c:formatCode>General</c:formatCode>
                <c:ptCount val="15"/>
                <c:pt idx="0">
                  <c:v>5</c:v>
                </c:pt>
                <c:pt idx="1">
                  <c:v>6</c:v>
                </c:pt>
                <c:pt idx="2">
                  <c:v>5</c:v>
                </c:pt>
                <c:pt idx="3">
                  <c:v>35</c:v>
                </c:pt>
                <c:pt idx="4">
                  <c:v>4</c:v>
                </c:pt>
                <c:pt idx="5">
                  <c:v>5</c:v>
                </c:pt>
                <c:pt idx="6">
                  <c:v>4</c:v>
                </c:pt>
                <c:pt idx="7">
                  <c:v>3</c:v>
                </c:pt>
                <c:pt idx="8">
                  <c:v>3</c:v>
                </c:pt>
                <c:pt idx="9">
                  <c:v>70</c:v>
                </c:pt>
                <c:pt idx="10">
                  <c:v>7</c:v>
                </c:pt>
                <c:pt idx="11">
                  <c:v>11</c:v>
                </c:pt>
                <c:pt idx="12">
                  <c:v>6</c:v>
                </c:pt>
                <c:pt idx="13">
                  <c:v>65</c:v>
                </c:pt>
                <c:pt idx="14">
                  <c:v>192</c:v>
                </c:pt>
              </c:numCache>
            </c:numRef>
          </c:val>
        </c:ser>
        <c:axId val="33554816"/>
        <c:axId val="33556352"/>
      </c:barChart>
      <c:catAx>
        <c:axId val="33554816"/>
        <c:scaling>
          <c:orientation val="minMax"/>
        </c:scaling>
        <c:axPos val="b"/>
        <c:majorTickMark val="none"/>
        <c:tickLblPos val="nextTo"/>
        <c:crossAx val="33556352"/>
        <c:crosses val="autoZero"/>
        <c:auto val="1"/>
        <c:lblAlgn val="ctr"/>
        <c:lblOffset val="100"/>
      </c:catAx>
      <c:valAx>
        <c:axId val="33556352"/>
        <c:scaling>
          <c:orientation val="minMax"/>
        </c:scaling>
        <c:axPos val="l"/>
        <c:majorGridlines/>
        <c:numFmt formatCode="General" sourceLinked="1"/>
        <c:majorTickMark val="none"/>
        <c:tickLblPos val="nextTo"/>
        <c:crossAx val="33554816"/>
        <c:crosses val="autoZero"/>
        <c:crossBetween val="between"/>
      </c:valAx>
    </c:plotArea>
    <c:legend>
      <c:legendPos val="r"/>
      <c:layout/>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mn-MN" sz="1400" dirty="0"/>
              <a:t>   Гэмт хэргийн тоо </a:t>
            </a:r>
            <a:endParaRPr lang="mn-MN" sz="1400" dirty="0" smtClean="0"/>
          </a:p>
          <a:p>
            <a:pPr>
              <a:defRPr sz="1400"/>
            </a:pPr>
            <a:r>
              <a:rPr lang="mn-MN" sz="1400" dirty="0" smtClean="0"/>
              <a:t>/ </a:t>
            </a:r>
            <a:r>
              <a:rPr lang="mn-MN" sz="1400" dirty="0"/>
              <a:t>оноор</a:t>
            </a:r>
            <a:r>
              <a:rPr lang="mn-MN" sz="1400" baseline="0" dirty="0"/>
              <a:t> /</a:t>
            </a:r>
            <a:endParaRPr lang="mn-MN" sz="1400" dirty="0"/>
          </a:p>
        </c:rich>
      </c:tx>
      <c:layout/>
    </c:title>
    <c:plotArea>
      <c:layout/>
      <c:barChart>
        <c:barDir val="col"/>
        <c:grouping val="stacked"/>
        <c:ser>
          <c:idx val="0"/>
          <c:order val="0"/>
          <c:tx>
            <c:strRef>
              <c:f>Sheet4!$A$50</c:f>
              <c:strCache>
                <c:ptCount val="1"/>
                <c:pt idx="0">
                  <c:v>    ДҮН</c:v>
                </c:pt>
              </c:strCache>
            </c:strRef>
          </c:tx>
          <c:cat>
            <c:numRef>
              <c:f>Sheet4!$B$49:$D$49</c:f>
              <c:numCache>
                <c:formatCode>General</c:formatCode>
                <c:ptCount val="3"/>
                <c:pt idx="0">
                  <c:v>2011</c:v>
                </c:pt>
                <c:pt idx="1">
                  <c:v>2012</c:v>
                </c:pt>
                <c:pt idx="2">
                  <c:v>2013</c:v>
                </c:pt>
              </c:numCache>
            </c:numRef>
          </c:cat>
          <c:val>
            <c:numRef>
              <c:f>Sheet4!$B$50:$D$50</c:f>
              <c:numCache>
                <c:formatCode>General</c:formatCode>
                <c:ptCount val="3"/>
                <c:pt idx="0">
                  <c:v>323</c:v>
                </c:pt>
                <c:pt idx="1">
                  <c:v>358</c:v>
                </c:pt>
                <c:pt idx="2">
                  <c:v>421</c:v>
                </c:pt>
              </c:numCache>
            </c:numRef>
          </c:val>
        </c:ser>
        <c:dLbls>
          <c:showVal val="1"/>
        </c:dLbls>
        <c:gapWidth val="95"/>
        <c:overlap val="100"/>
        <c:axId val="33576448"/>
        <c:axId val="33577984"/>
      </c:barChart>
      <c:catAx>
        <c:axId val="33576448"/>
        <c:scaling>
          <c:orientation val="minMax"/>
        </c:scaling>
        <c:axPos val="b"/>
        <c:numFmt formatCode="General" sourceLinked="1"/>
        <c:majorTickMark val="none"/>
        <c:tickLblPos val="nextTo"/>
        <c:crossAx val="33577984"/>
        <c:crosses val="autoZero"/>
        <c:auto val="1"/>
        <c:lblAlgn val="ctr"/>
        <c:lblOffset val="100"/>
      </c:catAx>
      <c:valAx>
        <c:axId val="33577984"/>
        <c:scaling>
          <c:orientation val="minMax"/>
        </c:scaling>
        <c:delete val="1"/>
        <c:axPos val="l"/>
        <c:numFmt formatCode="General" sourceLinked="1"/>
        <c:tickLblPos val="none"/>
        <c:crossAx val="33576448"/>
        <c:crosses val="autoZero"/>
        <c:crossBetween val="between"/>
      </c:valAx>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bar"/>
        <c:grouping val="clustered"/>
        <c:ser>
          <c:idx val="0"/>
          <c:order val="0"/>
          <c:tx>
            <c:strRef>
              <c:f>Sheet1!$G$18</c:f>
              <c:strCache>
                <c:ptCount val="1"/>
                <c:pt idx="0">
                  <c:v>малчин өрхийн тоо</c:v>
                </c:pt>
              </c:strCache>
            </c:strRef>
          </c:tx>
          <c:cat>
            <c:numRef>
              <c:f>Sheet1!$H$17:$L$17</c:f>
              <c:numCache>
                <c:formatCode>General</c:formatCode>
                <c:ptCount val="5"/>
                <c:pt idx="0">
                  <c:v>2009</c:v>
                </c:pt>
                <c:pt idx="1">
                  <c:v>2010</c:v>
                </c:pt>
                <c:pt idx="2">
                  <c:v>2011</c:v>
                </c:pt>
                <c:pt idx="3">
                  <c:v>2012</c:v>
                </c:pt>
                <c:pt idx="4">
                  <c:v>2013</c:v>
                </c:pt>
              </c:numCache>
            </c:numRef>
          </c:cat>
          <c:val>
            <c:numRef>
              <c:f>Sheet1!$H$18:$L$18</c:f>
              <c:numCache>
                <c:formatCode>General</c:formatCode>
                <c:ptCount val="5"/>
                <c:pt idx="0">
                  <c:v>6301</c:v>
                </c:pt>
                <c:pt idx="1">
                  <c:v>5628</c:v>
                </c:pt>
                <c:pt idx="2">
                  <c:v>5431</c:v>
                </c:pt>
                <c:pt idx="3">
                  <c:v>5131</c:v>
                </c:pt>
                <c:pt idx="4">
                  <c:v>5173</c:v>
                </c:pt>
              </c:numCache>
            </c:numRef>
          </c:val>
        </c:ser>
        <c:axId val="33632256"/>
        <c:axId val="33633792"/>
      </c:barChart>
      <c:catAx>
        <c:axId val="33632256"/>
        <c:scaling>
          <c:orientation val="minMax"/>
        </c:scaling>
        <c:axPos val="l"/>
        <c:numFmt formatCode="General" sourceLinked="1"/>
        <c:tickLblPos val="nextTo"/>
        <c:crossAx val="33633792"/>
        <c:crosses val="autoZero"/>
        <c:auto val="1"/>
        <c:lblAlgn val="ctr"/>
        <c:lblOffset val="100"/>
      </c:catAx>
      <c:valAx>
        <c:axId val="33633792"/>
        <c:scaling>
          <c:orientation val="minMax"/>
        </c:scaling>
        <c:axPos val="b"/>
        <c:majorGridlines/>
        <c:numFmt formatCode="General" sourceLinked="1"/>
        <c:tickLblPos val="nextTo"/>
        <c:crossAx val="33632256"/>
        <c:crosses val="autoZero"/>
        <c:crossBetween val="between"/>
      </c:valAx>
    </c:plotArea>
    <c:legend>
      <c:legendPos val="r"/>
      <c:layout>
        <c:manualLayout>
          <c:xMode val="edge"/>
          <c:yMode val="edge"/>
          <c:x val="0.64284187690824435"/>
          <c:y val="0.52285824617698284"/>
          <c:w val="0.17348465370400129"/>
          <c:h val="0.19602138147365725"/>
        </c:manualLayout>
      </c:layout>
    </c:legend>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1052631578947368E-2"/>
          <c:y val="0.10631185874492961"/>
          <c:w val="0.96140350877192982"/>
          <c:h val="0.81777403960868533"/>
        </c:manualLayout>
      </c:layout>
      <c:barChart>
        <c:barDir val="col"/>
        <c:grouping val="clustered"/>
        <c:ser>
          <c:idx val="0"/>
          <c:order val="0"/>
          <c:tx>
            <c:strRef>
              <c:f>ay!$K$45</c:f>
              <c:strCache>
                <c:ptCount val="1"/>
                <c:pt idx="0">
                  <c:v>НИЙТ БҮТЭЭГДЭХҮҮН</c:v>
                </c:pt>
              </c:strCache>
            </c:strRef>
          </c:tx>
          <c:dLbls>
            <c:dLbl>
              <c:idx val="0"/>
              <c:layout>
                <c:manualLayout>
                  <c:x val="-5.5555555555555558E-3"/>
                  <c:y val="6.9444444444444475E-2"/>
                </c:manualLayout>
              </c:layout>
              <c:showVal val="1"/>
            </c:dLbl>
            <c:dLbl>
              <c:idx val="1"/>
              <c:layout>
                <c:manualLayout>
                  <c:x val="-1.6666666666666649E-2"/>
                  <c:y val="9.2592592592592671E-2"/>
                </c:manualLayout>
              </c:layout>
              <c:showVal val="1"/>
            </c:dLbl>
            <c:dLbl>
              <c:idx val="3"/>
              <c:layout>
                <c:manualLayout>
                  <c:x val="-2.2368421052631579E-2"/>
                  <c:y val="1.0942734430923407E-2"/>
                </c:manualLayout>
              </c:layout>
              <c:showVal val="1"/>
            </c:dLbl>
            <c:dLbl>
              <c:idx val="4"/>
              <c:layout>
                <c:manualLayout>
                  <c:x val="-5.5555555555555558E-3"/>
                  <c:y val="0.13888888888888898"/>
                </c:manualLayout>
              </c:layout>
              <c:showVal val="1"/>
            </c:dLbl>
            <c:showVal val="1"/>
          </c:dLbls>
          <c:cat>
            <c:strRef>
              <c:f>ay!$L$44:$P$44</c:f>
              <c:strCache>
                <c:ptCount val="5"/>
                <c:pt idx="0">
                  <c:v>2009-12 сар</c:v>
                </c:pt>
                <c:pt idx="1">
                  <c:v>2010-12 сар</c:v>
                </c:pt>
                <c:pt idx="2">
                  <c:v>2011-12 сар</c:v>
                </c:pt>
                <c:pt idx="3">
                  <c:v>2012-12 сар</c:v>
                </c:pt>
                <c:pt idx="4">
                  <c:v>2013-12 сар</c:v>
                </c:pt>
              </c:strCache>
            </c:strRef>
          </c:cat>
          <c:val>
            <c:numRef>
              <c:f>ay!$L$45:$P$45</c:f>
              <c:numCache>
                <c:formatCode>0.0</c:formatCode>
                <c:ptCount val="5"/>
                <c:pt idx="0">
                  <c:v>144640.20000000001</c:v>
                </c:pt>
                <c:pt idx="1">
                  <c:v>321566.90000000002</c:v>
                </c:pt>
                <c:pt idx="2">
                  <c:v>417952.3</c:v>
                </c:pt>
                <c:pt idx="3">
                  <c:v>244291.9</c:v>
                </c:pt>
                <c:pt idx="4">
                  <c:v>300543.3</c:v>
                </c:pt>
              </c:numCache>
            </c:numRef>
          </c:val>
        </c:ser>
        <c:ser>
          <c:idx val="1"/>
          <c:order val="1"/>
          <c:tx>
            <c:strRef>
              <c:f>ay!$K$46</c:f>
              <c:strCache>
                <c:ptCount val="1"/>
                <c:pt idx="0">
                  <c:v>НИЙТ БОРЛУУЛАЛТ</c:v>
                </c:pt>
              </c:strCache>
            </c:strRef>
          </c:tx>
          <c:cat>
            <c:strRef>
              <c:f>ay!$L$44:$P$44</c:f>
              <c:strCache>
                <c:ptCount val="5"/>
                <c:pt idx="0">
                  <c:v>2009-12 сар</c:v>
                </c:pt>
                <c:pt idx="1">
                  <c:v>2010-12 сар</c:v>
                </c:pt>
                <c:pt idx="2">
                  <c:v>2011-12 сар</c:v>
                </c:pt>
                <c:pt idx="3">
                  <c:v>2012-12 сар</c:v>
                </c:pt>
                <c:pt idx="4">
                  <c:v>2013-12 сар</c:v>
                </c:pt>
              </c:strCache>
            </c:strRef>
          </c:cat>
          <c:val>
            <c:numRef>
              <c:f>ay!$L$46:$P$46</c:f>
              <c:numCache>
                <c:formatCode>0.0</c:formatCode>
                <c:ptCount val="5"/>
                <c:pt idx="0">
                  <c:v>176497.8</c:v>
                </c:pt>
                <c:pt idx="1">
                  <c:v>354965.1</c:v>
                </c:pt>
                <c:pt idx="2">
                  <c:v>484236.6</c:v>
                </c:pt>
                <c:pt idx="3">
                  <c:v>290100.2</c:v>
                </c:pt>
                <c:pt idx="4">
                  <c:v>300543.3</c:v>
                </c:pt>
              </c:numCache>
            </c:numRef>
          </c:val>
        </c:ser>
        <c:dLbls>
          <c:showVal val="1"/>
        </c:dLbls>
        <c:overlap val="-25"/>
        <c:axId val="141079296"/>
        <c:axId val="141081600"/>
      </c:barChart>
      <c:catAx>
        <c:axId val="141079296"/>
        <c:scaling>
          <c:orientation val="minMax"/>
        </c:scaling>
        <c:axPos val="b"/>
        <c:majorTickMark val="none"/>
        <c:tickLblPos val="nextTo"/>
        <c:crossAx val="141081600"/>
        <c:crosses val="autoZero"/>
        <c:auto val="1"/>
        <c:lblAlgn val="ctr"/>
        <c:lblOffset val="100"/>
      </c:catAx>
      <c:valAx>
        <c:axId val="141081600"/>
        <c:scaling>
          <c:orientation val="minMax"/>
        </c:scaling>
        <c:delete val="1"/>
        <c:axPos val="l"/>
        <c:numFmt formatCode="0.0" sourceLinked="1"/>
        <c:majorTickMark val="none"/>
        <c:tickLblPos val="none"/>
        <c:crossAx val="141079296"/>
        <c:crosses val="autoZero"/>
        <c:crossBetween val="between"/>
      </c:valAx>
    </c:plotArea>
    <c:legend>
      <c:legendPos val="t"/>
      <c:layout>
        <c:manualLayout>
          <c:xMode val="edge"/>
          <c:yMode val="edge"/>
          <c:x val="0.29523262881613482"/>
          <c:y val="7.2727272727272724E-2"/>
          <c:w val="0.40953474236773035"/>
          <c:h val="0.10934216177523264"/>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mn-MN" sz="1400"/>
              <a:t>1- р ангид элсэгчдийн</a:t>
            </a:r>
            <a:r>
              <a:rPr lang="mn-MN" sz="1400" baseline="0"/>
              <a:t> тоо </a:t>
            </a:r>
            <a:endParaRPr lang="mn-MN" sz="1400"/>
          </a:p>
        </c:rich>
      </c:tx>
      <c:layout/>
    </c:title>
    <c:plotArea>
      <c:layout/>
      <c:barChart>
        <c:barDir val="col"/>
        <c:grouping val="stacked"/>
        <c:ser>
          <c:idx val="0"/>
          <c:order val="0"/>
          <c:tx>
            <c:strRef>
              <c:f>Sheet3!$J$3</c:f>
              <c:strCache>
                <c:ptCount val="1"/>
                <c:pt idx="0">
                  <c:v>1- р ангид бүгд</c:v>
                </c:pt>
              </c:strCache>
            </c:strRef>
          </c:tx>
          <c:cat>
            <c:strRef>
              <c:f>Sheet3!$K$2:$M$2</c:f>
              <c:strCache>
                <c:ptCount val="3"/>
                <c:pt idx="0">
                  <c:v>2011-2012</c:v>
                </c:pt>
                <c:pt idx="1">
                  <c:v>2012-2013</c:v>
                </c:pt>
                <c:pt idx="2">
                  <c:v>2013-2014</c:v>
                </c:pt>
              </c:strCache>
            </c:strRef>
          </c:cat>
          <c:val>
            <c:numRef>
              <c:f>Sheet3!$K$3:$M$3</c:f>
              <c:numCache>
                <c:formatCode>General</c:formatCode>
                <c:ptCount val="3"/>
                <c:pt idx="0">
                  <c:v>873</c:v>
                </c:pt>
                <c:pt idx="1">
                  <c:v>891</c:v>
                </c:pt>
                <c:pt idx="2">
                  <c:v>1119</c:v>
                </c:pt>
              </c:numCache>
            </c:numRef>
          </c:val>
        </c:ser>
        <c:dLbls>
          <c:showVal val="1"/>
        </c:dLbls>
        <c:gapWidth val="95"/>
        <c:overlap val="100"/>
        <c:axId val="32140288"/>
        <c:axId val="32191232"/>
      </c:barChart>
      <c:catAx>
        <c:axId val="32140288"/>
        <c:scaling>
          <c:orientation val="minMax"/>
        </c:scaling>
        <c:axPos val="b"/>
        <c:majorTickMark val="none"/>
        <c:tickLblPos val="nextTo"/>
        <c:crossAx val="32191232"/>
        <c:crosses val="autoZero"/>
        <c:auto val="1"/>
        <c:lblAlgn val="ctr"/>
        <c:lblOffset val="100"/>
      </c:catAx>
      <c:valAx>
        <c:axId val="32191232"/>
        <c:scaling>
          <c:orientation val="minMax"/>
        </c:scaling>
        <c:delete val="1"/>
        <c:axPos val="l"/>
        <c:numFmt formatCode="General" sourceLinked="1"/>
        <c:majorTickMark val="none"/>
        <c:tickLblPos val="none"/>
        <c:crossAx val="3214028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percentStacked"/>
        <c:dLbls>
          <c:showVal val="1"/>
        </c:dLbls>
        <c:gapWidth val="95"/>
        <c:gapDepth val="95"/>
        <c:shape val="cone"/>
        <c:axId val="32743808"/>
        <c:axId val="32745344"/>
        <c:axId val="0"/>
      </c:bar3DChart>
      <c:catAx>
        <c:axId val="32743808"/>
        <c:scaling>
          <c:orientation val="minMax"/>
        </c:scaling>
        <c:axPos val="b"/>
        <c:majorTickMark val="none"/>
        <c:tickLblPos val="nextTo"/>
        <c:crossAx val="32745344"/>
        <c:crosses val="autoZero"/>
        <c:auto val="1"/>
        <c:lblAlgn val="ctr"/>
        <c:lblOffset val="100"/>
      </c:catAx>
      <c:valAx>
        <c:axId val="32745344"/>
        <c:scaling>
          <c:orientation val="minMax"/>
        </c:scaling>
        <c:delete val="1"/>
        <c:axPos val="l"/>
        <c:numFmt formatCode="0%" sourceLinked="1"/>
        <c:tickLblPos val="none"/>
        <c:crossAx val="32743808"/>
        <c:crosses val="autoZero"/>
        <c:crossBetween val="between"/>
      </c:valAx>
    </c:plotArea>
    <c:legend>
      <c:legendPos val="t"/>
      <c:layout>
        <c:manualLayout>
          <c:xMode val="edge"/>
          <c:yMode val="edge"/>
          <c:x val="0.27765680152049982"/>
          <c:y val="0"/>
          <c:w val="0.44468639695900203"/>
          <c:h val="9.0255215231982863E-2"/>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stacked"/>
        <c:ser>
          <c:idx val="0"/>
          <c:order val="0"/>
          <c:tx>
            <c:strRef>
              <c:f>Sheet2!$C$1</c:f>
              <c:strCache>
                <c:ptCount val="1"/>
                <c:pt idx="0">
                  <c:v> Төрөлт</c:v>
                </c:pt>
              </c:strCache>
            </c:strRef>
          </c:tx>
          <c:cat>
            <c:numRef>
              <c:f>Sheet2!$C$2:$E$2</c:f>
              <c:numCache>
                <c:formatCode>General</c:formatCode>
                <c:ptCount val="3"/>
                <c:pt idx="0">
                  <c:v>2011</c:v>
                </c:pt>
                <c:pt idx="1">
                  <c:v>2012</c:v>
                </c:pt>
                <c:pt idx="2">
                  <c:v>2013</c:v>
                </c:pt>
              </c:numCache>
            </c:numRef>
          </c:cat>
          <c:val>
            <c:numRef>
              <c:f>Sheet2!$C$3:$E$3</c:f>
              <c:numCache>
                <c:formatCode>General</c:formatCode>
                <c:ptCount val="3"/>
                <c:pt idx="0">
                  <c:v>19.5</c:v>
                </c:pt>
                <c:pt idx="1">
                  <c:v>20.2</c:v>
                </c:pt>
                <c:pt idx="2">
                  <c:v>26.2</c:v>
                </c:pt>
              </c:numCache>
            </c:numRef>
          </c:val>
        </c:ser>
        <c:dLbls>
          <c:showVal val="1"/>
        </c:dLbls>
        <c:gapWidth val="95"/>
        <c:overlap val="100"/>
        <c:axId val="32777728"/>
        <c:axId val="32779264"/>
      </c:barChart>
      <c:catAx>
        <c:axId val="32777728"/>
        <c:scaling>
          <c:orientation val="minMax"/>
        </c:scaling>
        <c:axPos val="b"/>
        <c:numFmt formatCode="General" sourceLinked="1"/>
        <c:majorTickMark val="none"/>
        <c:tickLblPos val="nextTo"/>
        <c:crossAx val="32779264"/>
        <c:crosses val="autoZero"/>
        <c:auto val="1"/>
        <c:lblAlgn val="ctr"/>
        <c:lblOffset val="100"/>
      </c:catAx>
      <c:valAx>
        <c:axId val="32779264"/>
        <c:scaling>
          <c:orientation val="minMax"/>
        </c:scaling>
        <c:delete val="1"/>
        <c:axPos val="l"/>
        <c:numFmt formatCode="General" sourceLinked="1"/>
        <c:majorTickMark val="none"/>
        <c:tickLblPos val="none"/>
        <c:crossAx val="32777728"/>
        <c:crosses val="autoZero"/>
        <c:crossBetween val="between"/>
      </c:valAx>
    </c:plotArea>
    <c:legend>
      <c:legendPos val="t"/>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stacked"/>
        <c:ser>
          <c:idx val="0"/>
          <c:order val="0"/>
          <c:tx>
            <c:strRef>
              <c:f>Sheet2!$B$6</c:f>
              <c:strCache>
                <c:ptCount val="1"/>
                <c:pt idx="0">
                  <c:v>Нас баралт </c:v>
                </c:pt>
              </c:strCache>
            </c:strRef>
          </c:tx>
          <c:cat>
            <c:numRef>
              <c:f>Sheet2!$C$5:$E$5</c:f>
              <c:numCache>
                <c:formatCode>General</c:formatCode>
                <c:ptCount val="3"/>
                <c:pt idx="0">
                  <c:v>2011</c:v>
                </c:pt>
                <c:pt idx="1">
                  <c:v>2012</c:v>
                </c:pt>
                <c:pt idx="2">
                  <c:v>2013</c:v>
                </c:pt>
              </c:numCache>
            </c:numRef>
          </c:cat>
          <c:val>
            <c:numRef>
              <c:f>Sheet2!$C$6:$E$6</c:f>
              <c:numCache>
                <c:formatCode>General</c:formatCode>
                <c:ptCount val="3"/>
                <c:pt idx="0">
                  <c:v>5.0999999999999996</c:v>
                </c:pt>
                <c:pt idx="1">
                  <c:v>5.0999999999999996</c:v>
                </c:pt>
                <c:pt idx="2">
                  <c:v>5.0999999999999996</c:v>
                </c:pt>
              </c:numCache>
            </c:numRef>
          </c:val>
        </c:ser>
        <c:dLbls>
          <c:showVal val="1"/>
        </c:dLbls>
        <c:gapWidth val="95"/>
        <c:gapDepth val="95"/>
        <c:shape val="cylinder"/>
        <c:axId val="32791552"/>
        <c:axId val="32813824"/>
        <c:axId val="0"/>
      </c:bar3DChart>
      <c:catAx>
        <c:axId val="32791552"/>
        <c:scaling>
          <c:orientation val="minMax"/>
        </c:scaling>
        <c:axPos val="b"/>
        <c:numFmt formatCode="General" sourceLinked="1"/>
        <c:majorTickMark val="none"/>
        <c:tickLblPos val="nextTo"/>
        <c:crossAx val="32813824"/>
        <c:crosses val="autoZero"/>
        <c:auto val="1"/>
        <c:lblAlgn val="ctr"/>
        <c:lblOffset val="100"/>
      </c:catAx>
      <c:valAx>
        <c:axId val="32813824"/>
        <c:scaling>
          <c:orientation val="minMax"/>
        </c:scaling>
        <c:delete val="1"/>
        <c:axPos val="l"/>
        <c:numFmt formatCode="General" sourceLinked="1"/>
        <c:tickLblPos val="none"/>
        <c:crossAx val="32791552"/>
        <c:crosses val="autoZero"/>
        <c:crossBetween val="between"/>
      </c:valAx>
    </c:plotArea>
    <c:legend>
      <c:legendPos val="t"/>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percentStacked"/>
        <c:ser>
          <c:idx val="0"/>
          <c:order val="0"/>
          <c:tx>
            <c:strRef>
              <c:f>Sheet2!$B$10</c:f>
              <c:strCache>
                <c:ptCount val="1"/>
                <c:pt idx="0">
                  <c:v>Цэвэр өсөлт </c:v>
                </c:pt>
              </c:strCache>
            </c:strRef>
          </c:tx>
          <c:cat>
            <c:numRef>
              <c:f>Sheet2!$C$9:$E$9</c:f>
              <c:numCache>
                <c:formatCode>General</c:formatCode>
                <c:ptCount val="3"/>
                <c:pt idx="0">
                  <c:v>2011</c:v>
                </c:pt>
                <c:pt idx="1">
                  <c:v>2012</c:v>
                </c:pt>
                <c:pt idx="2">
                  <c:v>2013</c:v>
                </c:pt>
              </c:numCache>
            </c:numRef>
          </c:cat>
          <c:val>
            <c:numRef>
              <c:f>Sheet2!$C$10:$E$10</c:f>
              <c:numCache>
                <c:formatCode>General</c:formatCode>
                <c:ptCount val="3"/>
                <c:pt idx="0">
                  <c:v>14.3</c:v>
                </c:pt>
                <c:pt idx="1">
                  <c:v>15.1</c:v>
                </c:pt>
                <c:pt idx="2">
                  <c:v>21.1</c:v>
                </c:pt>
              </c:numCache>
            </c:numRef>
          </c:val>
        </c:ser>
        <c:dLbls>
          <c:showVal val="1"/>
        </c:dLbls>
        <c:gapWidth val="95"/>
        <c:gapDepth val="95"/>
        <c:shape val="cone"/>
        <c:axId val="32834304"/>
        <c:axId val="32835840"/>
        <c:axId val="0"/>
      </c:bar3DChart>
      <c:catAx>
        <c:axId val="32834304"/>
        <c:scaling>
          <c:orientation val="minMax"/>
        </c:scaling>
        <c:axPos val="b"/>
        <c:numFmt formatCode="General" sourceLinked="1"/>
        <c:majorTickMark val="none"/>
        <c:tickLblPos val="nextTo"/>
        <c:crossAx val="32835840"/>
        <c:crosses val="autoZero"/>
        <c:auto val="1"/>
        <c:lblAlgn val="ctr"/>
        <c:lblOffset val="100"/>
      </c:catAx>
      <c:valAx>
        <c:axId val="32835840"/>
        <c:scaling>
          <c:orientation val="minMax"/>
        </c:scaling>
        <c:delete val="1"/>
        <c:axPos val="l"/>
        <c:numFmt formatCode="0%" sourceLinked="1"/>
        <c:tickLblPos val="none"/>
        <c:crossAx val="32834304"/>
        <c:crosses val="autoZero"/>
        <c:crossBetween val="between"/>
      </c:valAx>
    </c:plotArea>
    <c:legend>
      <c:legendPos val="t"/>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mn-MN" sz="1200" dirty="0"/>
              <a:t>Эндсэн хүүхдийн тоо</a:t>
            </a:r>
            <a:r>
              <a:rPr lang="mn-MN" sz="1200" dirty="0" smtClean="0"/>
              <a:t>,</a:t>
            </a:r>
            <a:r>
              <a:rPr lang="en-US" sz="1200" dirty="0" smtClean="0"/>
              <a:t> </a:t>
            </a:r>
            <a:r>
              <a:rPr lang="mn-MN" sz="1200" dirty="0" smtClean="0"/>
              <a:t>жил </a:t>
            </a:r>
            <a:r>
              <a:rPr lang="mn-MN" sz="1200" dirty="0"/>
              <a:t>бүрийн эцсийн байдлаар</a:t>
            </a:r>
          </a:p>
        </c:rich>
      </c:tx>
      <c:layout>
        <c:manualLayout>
          <c:xMode val="edge"/>
          <c:yMode val="edge"/>
          <c:x val="9.6873582596129701E-2"/>
          <c:y val="5.7590471348592576E-2"/>
        </c:manualLayout>
      </c:layout>
    </c:title>
    <c:plotArea>
      <c:layout>
        <c:manualLayout>
          <c:layoutTarget val="inner"/>
          <c:xMode val="edge"/>
          <c:yMode val="edge"/>
          <c:x val="2.1068472535741158E-2"/>
          <c:y val="0.26806023552431502"/>
          <c:w val="0.93378480060195634"/>
          <c:h val="0.52613441545406225"/>
        </c:manualLayout>
      </c:layout>
      <c:barChart>
        <c:barDir val="col"/>
        <c:grouping val="clustered"/>
        <c:ser>
          <c:idx val="0"/>
          <c:order val="0"/>
          <c:tx>
            <c:strRef>
              <c:f>Sheet7!$A$16</c:f>
              <c:strCache>
                <c:ptCount val="1"/>
                <c:pt idx="0">
                  <c:v>нялхсын эндэгдэл</c:v>
                </c:pt>
              </c:strCache>
            </c:strRef>
          </c:tx>
          <c:cat>
            <c:numRef>
              <c:f>Sheet7!$B$15:$D$15</c:f>
              <c:numCache>
                <c:formatCode>General</c:formatCode>
                <c:ptCount val="3"/>
                <c:pt idx="0">
                  <c:v>2011</c:v>
                </c:pt>
                <c:pt idx="1">
                  <c:v>2012</c:v>
                </c:pt>
                <c:pt idx="2">
                  <c:v>2013</c:v>
                </c:pt>
              </c:numCache>
            </c:numRef>
          </c:cat>
          <c:val>
            <c:numRef>
              <c:f>Sheet7!$B$16:$D$16</c:f>
              <c:numCache>
                <c:formatCode>General</c:formatCode>
                <c:ptCount val="3"/>
                <c:pt idx="0">
                  <c:v>24</c:v>
                </c:pt>
                <c:pt idx="1">
                  <c:v>22</c:v>
                </c:pt>
                <c:pt idx="2">
                  <c:v>26</c:v>
                </c:pt>
              </c:numCache>
            </c:numRef>
          </c:val>
        </c:ser>
        <c:ser>
          <c:idx val="1"/>
          <c:order val="1"/>
          <c:tx>
            <c:strRef>
              <c:f>Sheet7!$A$17</c:f>
              <c:strCache>
                <c:ptCount val="1"/>
                <c:pt idx="0">
                  <c:v>5 хүртэлх насандаа эндсэн хүүхэд</c:v>
                </c:pt>
              </c:strCache>
            </c:strRef>
          </c:tx>
          <c:cat>
            <c:numRef>
              <c:f>Sheet7!$B$15:$D$15</c:f>
              <c:numCache>
                <c:formatCode>General</c:formatCode>
                <c:ptCount val="3"/>
                <c:pt idx="0">
                  <c:v>2011</c:v>
                </c:pt>
                <c:pt idx="1">
                  <c:v>2012</c:v>
                </c:pt>
                <c:pt idx="2">
                  <c:v>2013</c:v>
                </c:pt>
              </c:numCache>
            </c:numRef>
          </c:cat>
          <c:val>
            <c:numRef>
              <c:f>Sheet7!$B$17:$D$17</c:f>
              <c:numCache>
                <c:formatCode>General</c:formatCode>
                <c:ptCount val="3"/>
                <c:pt idx="0">
                  <c:v>4</c:v>
                </c:pt>
                <c:pt idx="1">
                  <c:v>9</c:v>
                </c:pt>
                <c:pt idx="2">
                  <c:v>4</c:v>
                </c:pt>
              </c:numCache>
            </c:numRef>
          </c:val>
        </c:ser>
        <c:dLbls>
          <c:showVal val="1"/>
        </c:dLbls>
        <c:overlap val="-25"/>
        <c:axId val="32655616"/>
        <c:axId val="32727040"/>
      </c:barChart>
      <c:catAx>
        <c:axId val="32655616"/>
        <c:scaling>
          <c:orientation val="minMax"/>
        </c:scaling>
        <c:axPos val="b"/>
        <c:numFmt formatCode="General" sourceLinked="1"/>
        <c:majorTickMark val="none"/>
        <c:tickLblPos val="nextTo"/>
        <c:crossAx val="32727040"/>
        <c:crosses val="autoZero"/>
        <c:auto val="1"/>
        <c:lblAlgn val="ctr"/>
        <c:lblOffset val="100"/>
      </c:catAx>
      <c:valAx>
        <c:axId val="32727040"/>
        <c:scaling>
          <c:orientation val="minMax"/>
        </c:scaling>
        <c:delete val="1"/>
        <c:axPos val="l"/>
        <c:numFmt formatCode="General" sourceLinked="1"/>
        <c:majorTickMark val="none"/>
        <c:tickLblPos val="none"/>
        <c:crossAx val="32655616"/>
        <c:crosses val="autoZero"/>
        <c:crossBetween val="between"/>
      </c:valAx>
    </c:plotArea>
    <c:legend>
      <c:legendPos val="t"/>
      <c:layout>
        <c:manualLayout>
          <c:xMode val="edge"/>
          <c:yMode val="edge"/>
          <c:x val="0.12054877515310598"/>
          <c:y val="0.91180555555555565"/>
          <c:w val="0.79670727387534468"/>
          <c:h val="8.8194710970855225E-2"/>
        </c:manualLayout>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Ерөнхий</a:t>
            </a:r>
            <a:r>
              <a:rPr lang="mn-MN" baseline="0"/>
              <a:t> индекс</a:t>
            </a:r>
            <a:endParaRPr lang="mn-MN"/>
          </a:p>
        </c:rich>
      </c:tx>
      <c:layout/>
    </c:title>
    <c:plotArea>
      <c:layout/>
      <c:barChart>
        <c:barDir val="col"/>
        <c:grouping val="stacked"/>
        <c:ser>
          <c:idx val="0"/>
          <c:order val="0"/>
          <c:tx>
            <c:strRef>
              <c:f>Sheet9!$B$4</c:f>
              <c:strCache>
                <c:ptCount val="1"/>
                <c:pt idx="0">
                  <c:v>ÅÐªÍÕÈÉ ÈÍÄÅÊÑ</c:v>
                </c:pt>
              </c:strCache>
            </c:strRef>
          </c:tx>
          <c:cat>
            <c:numRef>
              <c:f>Sheet9!$C$3:$E$3</c:f>
              <c:numCache>
                <c:formatCode>General</c:formatCode>
                <c:ptCount val="3"/>
                <c:pt idx="0">
                  <c:v>2011</c:v>
                </c:pt>
                <c:pt idx="1">
                  <c:v>2012</c:v>
                </c:pt>
                <c:pt idx="2">
                  <c:v>2013</c:v>
                </c:pt>
              </c:numCache>
            </c:numRef>
          </c:cat>
          <c:val>
            <c:numRef>
              <c:f>Sheet9!$C$4:$E$4</c:f>
              <c:numCache>
                <c:formatCode>0.0_)</c:formatCode>
                <c:ptCount val="3"/>
                <c:pt idx="0">
                  <c:v>106.8</c:v>
                </c:pt>
                <c:pt idx="1">
                  <c:v>112.1</c:v>
                </c:pt>
                <c:pt idx="2">
                  <c:v>116.1</c:v>
                </c:pt>
              </c:numCache>
            </c:numRef>
          </c:val>
        </c:ser>
        <c:overlap val="100"/>
        <c:axId val="33081600"/>
        <c:axId val="33091584"/>
      </c:barChart>
      <c:catAx>
        <c:axId val="33081600"/>
        <c:scaling>
          <c:orientation val="minMax"/>
        </c:scaling>
        <c:axPos val="b"/>
        <c:numFmt formatCode="General" sourceLinked="1"/>
        <c:tickLblPos val="nextTo"/>
        <c:crossAx val="33091584"/>
        <c:crosses val="autoZero"/>
        <c:auto val="1"/>
        <c:lblAlgn val="ctr"/>
        <c:lblOffset val="100"/>
      </c:catAx>
      <c:valAx>
        <c:axId val="33091584"/>
        <c:scaling>
          <c:orientation val="minMax"/>
        </c:scaling>
        <c:axPos val="l"/>
        <c:majorGridlines/>
        <c:numFmt formatCode="0.0_)" sourceLinked="1"/>
        <c:tickLblPos val="nextTo"/>
        <c:crossAx val="33081600"/>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dirty="0"/>
              <a:t>Бүртгэлтэй </a:t>
            </a:r>
            <a:r>
              <a:rPr lang="mn-MN" sz="1400" dirty="0" smtClean="0"/>
              <a:t>ажилгүйчүүд </a:t>
            </a:r>
            <a:r>
              <a:rPr lang="mn-MN" sz="1400" dirty="0"/>
              <a:t>насны ангиллаар</a:t>
            </a:r>
            <a:endParaRPr lang="en-US" sz="1400" dirty="0"/>
          </a:p>
        </c:rich>
      </c:tx>
      <c:layout/>
    </c:title>
    <c:plotArea>
      <c:layout/>
      <c:barChart>
        <c:barDir val="col"/>
        <c:grouping val="clustered"/>
        <c:ser>
          <c:idx val="0"/>
          <c:order val="0"/>
          <c:tx>
            <c:strRef>
              <c:f>Sheet8!$C$9</c:f>
              <c:strCache>
                <c:ptCount val="1"/>
                <c:pt idx="0">
                  <c:v>Бүгд</c:v>
                </c:pt>
              </c:strCache>
            </c:strRef>
          </c:tx>
          <c:cat>
            <c:strRef>
              <c:f>Sheet8!$B$10:$B$13</c:f>
              <c:strCache>
                <c:ptCount val="4"/>
                <c:pt idx="0">
                  <c:v>15-24  нас</c:v>
                </c:pt>
                <c:pt idx="1">
                  <c:v>25-34 нас</c:v>
                </c:pt>
                <c:pt idx="2">
                  <c:v>35-44 нас</c:v>
                </c:pt>
                <c:pt idx="3">
                  <c:v>45-49 нас</c:v>
                </c:pt>
              </c:strCache>
            </c:strRef>
          </c:cat>
          <c:val>
            <c:numRef>
              <c:f>Sheet8!$C$10:$C$13</c:f>
              <c:numCache>
                <c:formatCode>General</c:formatCode>
                <c:ptCount val="4"/>
                <c:pt idx="0">
                  <c:v>151</c:v>
                </c:pt>
                <c:pt idx="1">
                  <c:v>162</c:v>
                </c:pt>
                <c:pt idx="2">
                  <c:v>83</c:v>
                </c:pt>
                <c:pt idx="3">
                  <c:v>65</c:v>
                </c:pt>
              </c:numCache>
            </c:numRef>
          </c:val>
        </c:ser>
        <c:ser>
          <c:idx val="1"/>
          <c:order val="1"/>
          <c:tx>
            <c:strRef>
              <c:f>Sheet8!$D$9</c:f>
              <c:strCache>
                <c:ptCount val="1"/>
                <c:pt idx="0">
                  <c:v>Үүнээс:эмэгтэй</c:v>
                </c:pt>
              </c:strCache>
            </c:strRef>
          </c:tx>
          <c:cat>
            <c:strRef>
              <c:f>Sheet8!$B$10:$B$13</c:f>
              <c:strCache>
                <c:ptCount val="4"/>
                <c:pt idx="0">
                  <c:v>15-24  нас</c:v>
                </c:pt>
                <c:pt idx="1">
                  <c:v>25-34 нас</c:v>
                </c:pt>
                <c:pt idx="2">
                  <c:v>35-44 нас</c:v>
                </c:pt>
                <c:pt idx="3">
                  <c:v>45-49 нас</c:v>
                </c:pt>
              </c:strCache>
            </c:strRef>
          </c:cat>
          <c:val>
            <c:numRef>
              <c:f>Sheet8!$D$10:$D$13</c:f>
              <c:numCache>
                <c:formatCode>General</c:formatCode>
                <c:ptCount val="4"/>
                <c:pt idx="0">
                  <c:v>82</c:v>
                </c:pt>
                <c:pt idx="1">
                  <c:v>98</c:v>
                </c:pt>
                <c:pt idx="2">
                  <c:v>45</c:v>
                </c:pt>
                <c:pt idx="3">
                  <c:v>35</c:v>
                </c:pt>
              </c:numCache>
            </c:numRef>
          </c:val>
        </c:ser>
        <c:dLbls>
          <c:showVal val="1"/>
        </c:dLbls>
        <c:overlap val="-25"/>
        <c:axId val="135881472"/>
        <c:axId val="135883008"/>
      </c:barChart>
      <c:catAx>
        <c:axId val="135881472"/>
        <c:scaling>
          <c:orientation val="minMax"/>
        </c:scaling>
        <c:axPos val="b"/>
        <c:majorTickMark val="none"/>
        <c:tickLblPos val="nextTo"/>
        <c:crossAx val="135883008"/>
        <c:crosses val="autoZero"/>
        <c:auto val="1"/>
        <c:lblAlgn val="ctr"/>
        <c:lblOffset val="100"/>
      </c:catAx>
      <c:valAx>
        <c:axId val="135883008"/>
        <c:scaling>
          <c:orientation val="minMax"/>
        </c:scaling>
        <c:delete val="1"/>
        <c:axPos val="l"/>
        <c:numFmt formatCode="General" sourceLinked="1"/>
        <c:majorTickMark val="none"/>
        <c:tickLblPos val="none"/>
        <c:crossAx val="135881472"/>
        <c:crosses val="autoZero"/>
        <c:crossBetween val="between"/>
      </c:valAx>
    </c:plotArea>
    <c:legend>
      <c:legendPos val="t"/>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363620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3402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262797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7013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D23B5-61EC-40DE-B821-EE7DA7C8E502}"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95324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D23B5-61EC-40DE-B821-EE7DA7C8E502}"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41769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D23B5-61EC-40DE-B821-EE7DA7C8E502}" type="datetimeFigureOut">
              <a:rPr lang="en-US" smtClean="0"/>
              <a:pPr/>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6550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D23B5-61EC-40DE-B821-EE7DA7C8E502}" type="datetimeFigureOut">
              <a:rPr lang="en-US" smtClean="0"/>
              <a:pPr/>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38959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23B5-61EC-40DE-B821-EE7DA7C8E502}" type="datetimeFigureOut">
              <a:rPr lang="en-US" smtClean="0"/>
              <a:pPr/>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36286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230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22824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23B5-61EC-40DE-B821-EE7DA7C8E502}" type="datetimeFigureOut">
              <a:rPr lang="en-US" smtClean="0"/>
              <a:pPr/>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27444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Office_PowerPoint_Presentation1.pptx"/></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hyperlink" Target="mailto:umnugobi_stat@yahoo.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hart" Target="../charts/char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143000" y="1828800"/>
            <a:ext cx="7391400" cy="3207032"/>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Өмнөговь </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аймгийн Нийгэм, эдийн засгийн </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байдал</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2013 оны жилийн эцэст </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a:t>
            </a: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Rectangle 7"/>
          <p:cNvSpPr/>
          <p:nvPr/>
        </p:nvSpPr>
        <p:spPr>
          <a:xfrm>
            <a:off x="2286000" y="5715000"/>
            <a:ext cx="457200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a:t>
            </a:r>
            <a:r>
              <a:rPr lang="mn-MN" dirty="0" smtClean="0">
                <a:solidFill>
                  <a:srgbClr val="948A30"/>
                </a:solidFill>
                <a:latin typeface="Times New Roman" panose="02020603050405020304" pitchFamily="18" charset="0"/>
                <a:cs typeface="Times New Roman" panose="02020603050405020304" pitchFamily="18" charset="0"/>
              </a:rPr>
              <a:t>4 оны  0</a:t>
            </a:r>
            <a:r>
              <a:rPr lang="en-US" dirty="0" smtClean="0">
                <a:solidFill>
                  <a:srgbClr val="948A30"/>
                </a:solidFill>
                <a:latin typeface="Times New Roman" panose="02020603050405020304" pitchFamily="18" charset="0"/>
                <a:cs typeface="Times New Roman" panose="02020603050405020304" pitchFamily="18" charset="0"/>
              </a:rPr>
              <a:t>2</a:t>
            </a:r>
            <a:r>
              <a:rPr lang="mn-MN" dirty="0" smtClean="0">
                <a:solidFill>
                  <a:srgbClr val="948A30"/>
                </a:solidFill>
                <a:latin typeface="Times New Roman" panose="02020603050405020304" pitchFamily="18" charset="0"/>
                <a:cs typeface="Times New Roman" panose="02020603050405020304" pitchFamily="18" charset="0"/>
              </a:rPr>
              <a:t> сарын</a:t>
            </a:r>
            <a:r>
              <a:rPr lang="en-US" dirty="0" smtClean="0">
                <a:solidFill>
                  <a:srgbClr val="948A30"/>
                </a:solidFill>
                <a:latin typeface="Times New Roman" panose="02020603050405020304" pitchFamily="18" charset="0"/>
                <a:cs typeface="Times New Roman" panose="02020603050405020304" pitchFamily="18" charset="0"/>
              </a:rPr>
              <a:t> 18</a:t>
            </a:r>
            <a:r>
              <a:rPr lang="mn-MN" dirty="0" smtClean="0">
                <a:solidFill>
                  <a:srgbClr val="948A30"/>
                </a:solidFill>
                <a:latin typeface="Times New Roman" panose="02020603050405020304" pitchFamily="18" charset="0"/>
                <a:cs typeface="Times New Roman" panose="02020603050405020304" pitchFamily="18" charset="0"/>
              </a:rPr>
              <a:t> </a:t>
            </a:r>
            <a:endParaRPr lang="en-US" dirty="0" smtClean="0">
              <a:solidFill>
                <a:srgbClr val="948A3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7" name="Rectangle 1"/>
          <p:cNvSpPr>
            <a:spLocks noChangeArrowheads="1"/>
          </p:cNvSpPr>
          <p:nvPr/>
        </p:nvSpPr>
        <p:spPr bwMode="auto">
          <a:xfrm>
            <a:off x="1752600" y="446159"/>
            <a:ext cx="5105400" cy="7078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1" u="none" strike="noStrike" cap="none" normalizeH="0" baseline="0" dirty="0" smtClean="0">
                <a:ln>
                  <a:noFill/>
                </a:ln>
                <a:solidFill>
                  <a:schemeClr val="tx1"/>
                </a:solidFill>
                <a:effectLst/>
                <a:latin typeface="Tahoma"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mn-MN" sz="1400" b="1" i="1" dirty="0" smtClean="0">
                <a:latin typeface="Tahoma" pitchFamily="34" charset="0"/>
                <a:cs typeface="Tahoma" pitchFamily="34" charset="0"/>
              </a:rPr>
              <a:t>                     </a:t>
            </a:r>
            <a:r>
              <a:rPr kumimoji="0" lang="mn-MN" sz="1400" b="1" i="1" u="none" strike="noStrike" cap="none" normalizeH="0" baseline="0" dirty="0" smtClean="0">
                <a:ln>
                  <a:noFill/>
                </a:ln>
                <a:solidFill>
                  <a:schemeClr val="tx1"/>
                </a:solidFill>
                <a:effectLst/>
                <a:latin typeface="Tahoma" pitchFamily="34" charset="0"/>
                <a:cs typeface="Tahoma" pitchFamily="34" charset="0"/>
              </a:rPr>
              <a:t>Банк мөнгө зээл- Bank money loan</a:t>
            </a:r>
            <a:endParaRPr kumimoji="0" lang="mn-MN" sz="1400" b="1" i="1" u="none" strike="noStrike" cap="none" normalizeH="0" baseline="0" dirty="0" smtClean="0">
              <a:ln>
                <a:noFill/>
              </a:ln>
              <a:solidFill>
                <a:schemeClr val="tx1"/>
              </a:solidFill>
              <a:effectLst/>
              <a:latin typeface="Times New Roman Mo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n-MN" sz="1800" b="0" i="0" u="none" strike="noStrike" cap="none" normalizeH="0" baseline="0" dirty="0" smtClean="0">
              <a:ln>
                <a:noFill/>
              </a:ln>
              <a:solidFill>
                <a:schemeClr val="tx1"/>
              </a:solidFill>
              <a:effectLst/>
              <a:latin typeface="Arial" pitchFamily="34" charset="0"/>
            </a:endParaRPr>
          </a:p>
        </p:txBody>
      </p:sp>
      <p:sp>
        <p:nvSpPr>
          <p:cNvPr id="19458" name="Rectangle 2"/>
          <p:cNvSpPr>
            <a:spLocks noChangeArrowheads="1"/>
          </p:cNvSpPr>
          <p:nvPr/>
        </p:nvSpPr>
        <p:spPr bwMode="auto">
          <a:xfrm>
            <a:off x="1219200" y="990600"/>
            <a:ext cx="7086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Аймгийн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хэмжээнд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үйл</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ажиллагаагаа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явуулж</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буй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нийт</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арилжааны</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банкууд</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ын кассын орлого 872159.1 сая төгрөгт хүрч, зарлага 861326.9 сая төгрөг болсон байна. Зээлийн өрийн нийт үлдэгдэл 132307.6 сая  төгрөг  байгаагийн  1564.4 </a:t>
            </a:r>
            <a:r>
              <a:rPr kumimoji="0" lang="eu-E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сая төгрөг  нь чанаргүй зээл байна.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Зээлийн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өрийн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үлдэгдэл</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өнгөрсөн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оны</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мөн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үеэс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39.5 хувиар өсчээ. Харин  чанаргүй зээл өнгөрсөн оны мөн үеэс 74.5 хувиар  буюу 668.1 сая төгрөгөөр өссөн байна.  ХААН, Хас-Өмнөговь, Хас-Цогтцэций, Худалдаа Хөгжлийн банкууд   чанаргүй зээл бусад банкуудаасаа өндөр байна. Иргэдийн хувийн хадгаламж 76402.4 сая төгрөгт хүрч өнгөрсөн оны мөн үеэс  20831.8 сая төгрөгөөр буюу 37 хувиар өссөн мэдээтэй байна. </a:t>
            </a:r>
            <a:endParaRPr kumimoji="0" lang="mn-MN" sz="1800" b="0" i="0" u="none" strike="noStrike" cap="none" normalizeH="0" baseline="0" dirty="0" smtClean="0">
              <a:ln>
                <a:noFill/>
              </a:ln>
              <a:solidFill>
                <a:schemeClr val="tx1"/>
              </a:solidFill>
              <a:effectLst/>
              <a:latin typeface="Arial" pitchFamily="34" charset="0"/>
            </a:endParaRPr>
          </a:p>
        </p:txBody>
      </p:sp>
      <p:pic>
        <p:nvPicPr>
          <p:cNvPr id="19459" name="Chart 1"/>
          <p:cNvPicPr>
            <a:picLocks noChangeArrowheads="1"/>
          </p:cNvPicPr>
          <p:nvPr/>
        </p:nvPicPr>
        <p:blipFill>
          <a:blip r:embed="rId3" cstate="print"/>
          <a:srcRect/>
          <a:stretch>
            <a:fillRect/>
          </a:stretch>
        </p:blipFill>
        <p:spPr bwMode="auto">
          <a:xfrm>
            <a:off x="1905000" y="3733800"/>
            <a:ext cx="5715000" cy="2438400"/>
          </a:xfrm>
          <a:prstGeom prst="rect">
            <a:avLst/>
          </a:prstGeom>
          <a:noFill/>
          <a:ln w="9525">
            <a:noFill/>
            <a:miter lim="800000"/>
            <a:headEnd/>
            <a:tailEnd/>
          </a:ln>
        </p:spPr>
      </p:pic>
      <p:cxnSp>
        <p:nvCxnSpPr>
          <p:cNvPr id="9" name="Straight Connector 8"/>
          <p:cNvCxnSpPr/>
          <p:nvPr/>
        </p:nvCxnSpPr>
        <p:spPr>
          <a:xfrm>
            <a:off x="990600" y="35052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0" name="Picture 2" descr="\\exchange_server\MCCT\PUBLIC\Tserendejid\Information icon\13.jpg"/>
          <p:cNvPicPr>
            <a:picLocks noChangeAspect="1" noChangeArrowheads="1"/>
          </p:cNvPicPr>
          <p:nvPr/>
        </p:nvPicPr>
        <p:blipFill>
          <a:blip r:embed="rId4" cstate="print"/>
          <a:srcRect/>
          <a:stretch>
            <a:fillRect/>
          </a:stretch>
        </p:blipFill>
        <p:spPr bwMode="auto">
          <a:xfrm>
            <a:off x="4419600" y="3200400"/>
            <a:ext cx="457200" cy="457201"/>
          </a:xfrm>
          <a:prstGeom prst="rect">
            <a:avLst/>
          </a:prstGeom>
          <a:noFill/>
          <a:ln w="9525">
            <a:noFill/>
            <a:miter lim="800000"/>
            <a:headEnd/>
            <a:tailEnd/>
          </a:ln>
        </p:spPr>
      </p:pic>
    </p:spTree>
    <p:extLst>
      <p:ext uri="{BB962C8B-B14F-4D97-AF65-F5344CB8AC3E}">
        <p14:creationId xmlns:p14="http://schemas.microsoft.com/office/powerpoint/2010/main" xmlns="" val="34053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5756"/>
            <a:ext cx="9144000" cy="6873756"/>
          </a:xfrm>
          <a:prstGeom prst="rect">
            <a:avLst/>
          </a:prstGeom>
        </p:spPr>
      </p:pic>
      <p:sp>
        <p:nvSpPr>
          <p:cNvPr id="18433" name="Rectangle 1"/>
          <p:cNvSpPr>
            <a:spLocks noChangeArrowheads="1"/>
          </p:cNvSpPr>
          <p:nvPr/>
        </p:nvSpPr>
        <p:spPr bwMode="auto">
          <a:xfrm>
            <a:off x="990600" y="793522"/>
            <a:ext cx="7391400" cy="2246769"/>
          </a:xfrm>
          <a:prstGeom prst="rect">
            <a:avLst/>
          </a:prstGeom>
          <a:solidFill>
            <a:srgbClr val="DFDFD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360363" algn="l"/>
                <a:tab pos="1439863" algn="l"/>
              </a:tabLst>
            </a:pPr>
            <a:r>
              <a:rPr kumimoji="0" lang="mn-MN" sz="1400" b="1"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Хэрэглээний үнийн индекс-Consumer price index</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360363" algn="l"/>
                <a:tab pos="1439863" algn="l"/>
              </a:tabLst>
            </a:pP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Хэрэглээний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үнийн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индекс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гэдэг</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нь</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хэрэглэгчдийн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худалдаж</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авсан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бараа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үйлчилгээний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нэр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төрөл</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өөрчлөлтгүй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тогтвортой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байхад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үнэ</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дунджаар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хэрхэн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өөрчлөгдөж</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буйг</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хэмждэг</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үзүүлэлт</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юм</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360363" algn="l"/>
                <a:tab pos="1439863" algn="l"/>
              </a:tabLst>
            </a:pP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Аймгийн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хэрэглээний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үнийн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ерөнхий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индексийг</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201</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оны</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12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сарыг</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өнгөрсөн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оны</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мөн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үетэй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харьцуулахад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16</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хувиар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өссөний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дотор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хүнсний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бараа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14.1,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согтууруулах</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ундаа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19.0,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хувцас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бөс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бараа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23.9,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орон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сууц</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ус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цахилгаан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болон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түлш</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12.4,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гэр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ахуйн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бараа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18.2,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эм</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тариа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эмнэлэгийн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үйлчилгээ</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4.9,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тээвэр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7.4,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соёлын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бараа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4.0,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боловсролын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үйлчилгээ</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33.2,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зочид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буудал</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36.5,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бусад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бараа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үйлчилгээ</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11.6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хувиар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тус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тус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өссөн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үзүүлэлттэй</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байна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7" name="Chart 6"/>
          <p:cNvGraphicFramePr/>
          <p:nvPr/>
        </p:nvGraphicFramePr>
        <p:xfrm>
          <a:off x="2286000" y="3276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17409" name="Rectangle 1"/>
          <p:cNvSpPr>
            <a:spLocks noChangeArrowheads="1"/>
          </p:cNvSpPr>
          <p:nvPr/>
        </p:nvSpPr>
        <p:spPr bwMode="auto">
          <a:xfrm>
            <a:off x="1219200" y="1106656"/>
            <a:ext cx="7010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eu-E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Аймгийн хөдөлмөрийн захад сарын эхэнд бүртгэлтэй ажил идэвхтэй  эрж байгаа  499  хүн байгаагаас тайлант сард 517 хүн шинээр бүртгэгдэж, </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555</a:t>
            </a:r>
            <a:r>
              <a:rPr kumimoji="0" lang="eu-E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хүн </a:t>
            </a:r>
            <a:r>
              <a:rPr kumimoji="0" lang="mn-MN"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ажилд орж,</a:t>
            </a:r>
            <a:r>
              <a:rPr kumimoji="0" lang="eu-E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тайлант сарын эцэст </a:t>
            </a:r>
            <a:r>
              <a:rPr kumimoji="0" lang="mn-MN"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461</a:t>
            </a:r>
            <a:r>
              <a:rPr kumimoji="0" lang="eu-E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хүн бүртгэлтэй болсон байна. Нийт ажилгүйчүүдийн 56.4 хувийг эмэгтэйчүүд эзэлж байна.  </a:t>
            </a:r>
            <a:endParaRPr kumimoji="0" lang="en-US" b="0" i="0" u="none" strike="noStrike" cap="none" normalizeH="0" baseline="0" dirty="0" smtClean="0">
              <a:ln>
                <a:noFill/>
              </a:ln>
              <a:solidFill>
                <a:schemeClr val="tx1"/>
              </a:solidFill>
              <a:effectLst/>
              <a:latin typeface="Arial" pitchFamily="34" charset="0"/>
            </a:endParaRPr>
          </a:p>
        </p:txBody>
      </p:sp>
      <p:sp>
        <p:nvSpPr>
          <p:cNvPr id="7" name="Rectangle 12"/>
          <p:cNvSpPr>
            <a:spLocks noChangeArrowheads="1"/>
          </p:cNvSpPr>
          <p:nvPr/>
        </p:nvSpPr>
        <p:spPr bwMode="auto">
          <a:xfrm>
            <a:off x="1219200" y="609600"/>
            <a:ext cx="73152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16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1600"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solidFill>
                  <a:schemeClr val="bg1"/>
                </a:solidFill>
                <a:latin typeface="Arial Unicode MS" pitchFamily="34" charset="-128"/>
                <a:ea typeface="Arial Unicode MS" pitchFamily="34" charset="-128"/>
                <a:cs typeface="Arial Unicode MS" pitchFamily="34" charset="-128"/>
              </a:rPr>
              <a:t>Хөдөлмөр</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9" name="Straight Connector 8"/>
          <p:cNvCxnSpPr/>
          <p:nvPr/>
        </p:nvCxnSpPr>
        <p:spPr>
          <a:xfrm>
            <a:off x="1143000" y="2590800"/>
            <a:ext cx="74676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3" cstate="print"/>
          <a:srcRect/>
          <a:stretch>
            <a:fillRect/>
          </a:stretch>
        </p:blipFill>
        <p:spPr bwMode="auto">
          <a:xfrm>
            <a:off x="4648200" y="6248400"/>
            <a:ext cx="381000" cy="381000"/>
          </a:xfrm>
          <a:prstGeom prst="rect">
            <a:avLst/>
          </a:prstGeom>
          <a:noFill/>
          <a:ln w="9525">
            <a:noFill/>
            <a:miter lim="800000"/>
            <a:headEnd/>
            <a:tailEnd/>
          </a:ln>
        </p:spPr>
      </p:pic>
      <p:graphicFrame>
        <p:nvGraphicFramePr>
          <p:cNvPr id="12" name="Chart 11"/>
          <p:cNvGraphicFramePr/>
          <p:nvPr/>
        </p:nvGraphicFramePr>
        <p:xfrm>
          <a:off x="1143000" y="28194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4419600" y="2819400"/>
          <a:ext cx="4114800" cy="3124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143000" y="990600"/>
            <a:ext cx="7010400" cy="1815882"/>
          </a:xfrm>
          <a:prstGeom prst="rect">
            <a:avLst/>
          </a:prstGeom>
        </p:spPr>
        <p:txBody>
          <a:bodyPr wrap="square">
            <a:spAutoFit/>
          </a:bodyPr>
          <a:lstStyle/>
          <a:p>
            <a:pPr lvl="0" indent="457200" algn="just" eaLnBrk="0" fontAlgn="base" hangingPunct="0">
              <a:spcBef>
                <a:spcPct val="0"/>
              </a:spcBef>
              <a:spcAft>
                <a:spcPct val="0"/>
              </a:spcAft>
            </a:pPr>
            <a:r>
              <a:rPr lang="eu-ES" sz="1400" dirty="0" smtClean="0">
                <a:latin typeface="Tahoma" pitchFamily="34" charset="0"/>
                <a:ea typeface="Times New Roman" pitchFamily="18" charset="0"/>
                <a:cs typeface="Tahoma" pitchFamily="34" charset="0"/>
              </a:rPr>
              <a:t>2013 онд аймгийн хэмжээгээр 421 гэмт хэрэг гарсан нь өнгөрсөн оны мөн үеэс 63 хэргээр буюу 17.6 хувиар </a:t>
            </a:r>
            <a:r>
              <a:rPr lang="mn-MN" sz="1400" dirty="0" smtClean="0">
                <a:latin typeface="Tahoma" pitchFamily="34" charset="0"/>
                <a:ea typeface="Times New Roman" pitchFamily="18" charset="0"/>
                <a:cs typeface="Tahoma" pitchFamily="34" charset="0"/>
              </a:rPr>
              <a:t>өссөн</a:t>
            </a:r>
            <a:r>
              <a:rPr lang="eu-ES" sz="1400" dirty="0" smtClean="0">
                <a:latin typeface="Tahoma" pitchFamily="34" charset="0"/>
                <a:ea typeface="Times New Roman" pitchFamily="18" charset="0"/>
                <a:cs typeface="Tahoma" pitchFamily="34" charset="0"/>
              </a:rPr>
              <a:t> байна.</a:t>
            </a:r>
            <a:r>
              <a:rPr lang="mn-MN" sz="1400" dirty="0" smtClean="0">
                <a:latin typeface="Tahoma" pitchFamily="34" charset="0"/>
                <a:ea typeface="Times New Roman" pitchFamily="18" charset="0"/>
                <a:cs typeface="Tahoma" pitchFamily="34" charset="0"/>
              </a:rPr>
              <a:t>Гэмт хэргийн илрүүлэлт 71.7 хувьтай байна.</a:t>
            </a:r>
            <a:endParaRPr lang="en-US" sz="1400" dirty="0" smtClean="0">
              <a:latin typeface="Arial" pitchFamily="34" charset="0"/>
            </a:endParaRPr>
          </a:p>
          <a:p>
            <a:pPr lvl="0" indent="457200" algn="just" eaLnBrk="0" fontAlgn="base" hangingPunct="0">
              <a:spcBef>
                <a:spcPct val="0"/>
              </a:spcBef>
              <a:spcAft>
                <a:spcPct val="0"/>
              </a:spcAft>
            </a:pPr>
            <a:r>
              <a:rPr lang="en-US" sz="1400" dirty="0" smtClean="0">
                <a:latin typeface="Tahoma" pitchFamily="34" charset="0"/>
                <a:ea typeface="Times New Roman" pitchFamily="18" charset="0"/>
                <a:cs typeface="Tahoma" pitchFamily="34" charset="0"/>
              </a:rPr>
              <a:t>  </a:t>
            </a:r>
            <a:r>
              <a:rPr lang="eu-ES" sz="1400" dirty="0" smtClean="0">
                <a:latin typeface="Tahoma" pitchFamily="34" charset="0"/>
                <a:ea typeface="Times New Roman" pitchFamily="18" charset="0"/>
                <a:cs typeface="Tahoma" pitchFamily="34" charset="0"/>
              </a:rPr>
              <a:t>Нийт гарсан гэмт хэргийг төрлөөр нь авч үзвэл хулгай 27.6 хувь, танхай 4.8 хувь, дээрэм 0.2 хувь, хүчин</a:t>
            </a:r>
            <a:r>
              <a:rPr lang="mn-MN" sz="1400" dirty="0" smtClean="0">
                <a:latin typeface="Tahoma" pitchFamily="34" charset="0"/>
                <a:ea typeface="Times New Roman" pitchFamily="18" charset="0"/>
                <a:cs typeface="Tahoma" pitchFamily="34" charset="0"/>
              </a:rPr>
              <a:t>гийн хэрэг</a:t>
            </a:r>
            <a:r>
              <a:rPr lang="eu-ES" sz="1400" dirty="0" smtClean="0">
                <a:latin typeface="Tahoma" pitchFamily="34" charset="0"/>
                <a:ea typeface="Times New Roman" pitchFamily="18" charset="0"/>
                <a:cs typeface="Tahoma" pitchFamily="34" charset="0"/>
              </a:rPr>
              <a:t> 1.4 хувь, </a:t>
            </a:r>
            <a:r>
              <a:rPr lang="mn-MN" sz="1400" dirty="0" smtClean="0">
                <a:latin typeface="Tahoma" pitchFamily="34" charset="0"/>
                <a:ea typeface="Times New Roman" pitchFamily="18" charset="0"/>
                <a:cs typeface="Tahoma" pitchFamily="34" charset="0"/>
              </a:rPr>
              <a:t>хүн амины хэрэг </a:t>
            </a:r>
            <a:r>
              <a:rPr lang="eu-ES" sz="1400" dirty="0" smtClean="0">
                <a:latin typeface="Tahoma" pitchFamily="34" charset="0"/>
                <a:ea typeface="Times New Roman" pitchFamily="18" charset="0"/>
                <a:cs typeface="Tahoma" pitchFamily="34" charset="0"/>
              </a:rPr>
              <a:t>0.2 хувь, залилан 2.1 хувь, хөдөлгөөний аюулгүй байдлын эсрэг гэмт хэрэг 14.5 хувь, иргэний эрх чөлөө, эрүүл мэндийн эсрэг гэмт хэрэг 34.2 хувь, бусад төрлийн гэмт хэрэг 15.0 хувийг тус тус эзэлж байна.</a:t>
            </a:r>
            <a:endParaRPr lang="eu-ES" sz="1400" dirty="0" smtClean="0">
              <a:latin typeface="Arial" pitchFamily="34" charset="0"/>
            </a:endParaRPr>
          </a:p>
        </p:txBody>
      </p:sp>
      <p:graphicFrame>
        <p:nvGraphicFramePr>
          <p:cNvPr id="7" name="Chart 6"/>
          <p:cNvGraphicFramePr/>
          <p:nvPr/>
        </p:nvGraphicFramePr>
        <p:xfrm>
          <a:off x="1295400" y="3352800"/>
          <a:ext cx="2428875" cy="1952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114800" y="3200400"/>
          <a:ext cx="44958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1295400" y="3276600"/>
          <a:ext cx="2290763"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12"/>
          <p:cNvSpPr>
            <a:spLocks noChangeArrowheads="1"/>
          </p:cNvSpPr>
          <p:nvPr/>
        </p:nvSpPr>
        <p:spPr bwMode="auto">
          <a:xfrm>
            <a:off x="1981200" y="609600"/>
            <a:ext cx="5105400" cy="338554"/>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16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1600" b="1" dirty="0">
                <a:solidFill>
                  <a:schemeClr val="bg1"/>
                </a:solidFill>
                <a:latin typeface="Arial Unicode MS" pitchFamily="34" charset="-128"/>
                <a:ea typeface="Arial Unicode MS" pitchFamily="34" charset="-128"/>
                <a:cs typeface="Arial Unicode MS" pitchFamily="34" charset="-128"/>
              </a:rPr>
              <a:t> </a:t>
            </a:r>
            <a:r>
              <a:rPr lang="mn-MN" sz="1600" b="1" dirty="0">
                <a:solidFill>
                  <a:schemeClr val="bg1"/>
                </a:solidFill>
                <a:latin typeface="Arial Unicode MS" pitchFamily="34" charset="-128"/>
                <a:ea typeface="Arial Unicode MS" pitchFamily="34" charset="-128"/>
                <a:cs typeface="Arial Unicode MS" pitchFamily="34" charset="-128"/>
              </a:rPr>
              <a:t>– Гэмт хэрэг</a:t>
            </a:r>
          </a:p>
        </p:txBody>
      </p:sp>
      <p:cxnSp>
        <p:nvCxnSpPr>
          <p:cNvPr id="11" name="Straight Connector 10"/>
          <p:cNvCxnSpPr/>
          <p:nvPr/>
        </p:nvCxnSpPr>
        <p:spPr>
          <a:xfrm flipV="1">
            <a:off x="914400" y="30480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038600" y="3048000"/>
            <a:ext cx="11112" cy="3048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6" cstate="print"/>
          <a:srcRect/>
          <a:stretch>
            <a:fillRect/>
          </a:stretch>
        </p:blipFill>
        <p:spPr bwMode="auto">
          <a:xfrm>
            <a:off x="3810000" y="2819400"/>
            <a:ext cx="461962" cy="457200"/>
          </a:xfrm>
          <a:prstGeom prst="rect">
            <a:avLst/>
          </a:prstGeom>
          <a:noFill/>
          <a:ln w="9525">
            <a:noFill/>
            <a:miter lim="800000"/>
            <a:headEnd/>
            <a:tailEnd/>
          </a:ln>
        </p:spPr>
      </p:pic>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0" name="Rectangle 12"/>
          <p:cNvSpPr>
            <a:spLocks noChangeArrowheads="1"/>
          </p:cNvSpPr>
          <p:nvPr/>
        </p:nvSpPr>
        <p:spPr bwMode="auto">
          <a:xfrm>
            <a:off x="914400" y="525463"/>
            <a:ext cx="7924800" cy="400050"/>
          </a:xfrm>
          <a:prstGeom prst="rect">
            <a:avLst/>
          </a:prstGeom>
          <a:solidFill>
            <a:srgbClr val="C798DC"/>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smtClean="0">
                <a:solidFill>
                  <a:schemeClr val="bg1"/>
                </a:solidFill>
                <a:latin typeface="Arial Unicode MS" pitchFamily="34" charset="-128"/>
                <a:ea typeface="Arial Unicode MS" pitchFamily="34" charset="-128"/>
                <a:cs typeface="Arial Unicode MS" pitchFamily="34" charset="-128"/>
              </a:rPr>
              <a:t>Хөдөө </a:t>
            </a:r>
            <a:r>
              <a:rPr lang="mn-MN" sz="2000" b="1" dirty="0">
                <a:solidFill>
                  <a:schemeClr val="bg1"/>
                </a:solidFill>
                <a:latin typeface="Arial Unicode MS" pitchFamily="34" charset="-128"/>
                <a:ea typeface="Arial Unicode MS" pitchFamily="34" charset="-128"/>
                <a:cs typeface="Arial Unicode MS" pitchFamily="34" charset="-128"/>
              </a:rPr>
              <a:t>аж ахуй</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411" t="27729" r="45789" b="26416"/>
          <a:stretch/>
        </p:blipFill>
        <p:spPr bwMode="auto">
          <a:xfrm>
            <a:off x="914400" y="1143000"/>
            <a:ext cx="3352800" cy="5181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a:off x="4572000" y="1143000"/>
            <a:ext cx="4495800" cy="523220"/>
          </a:xfrm>
          <a:prstGeom prst="rect">
            <a:avLst/>
          </a:prstGeom>
        </p:spPr>
        <p:txBody>
          <a:bodyPr wrap="square">
            <a:spAutoFit/>
          </a:bodyPr>
          <a:lstStyle/>
          <a:p>
            <a:pPr algn="ctr">
              <a:spcBef>
                <a:spcPct val="0"/>
              </a:spcBef>
            </a:pPr>
            <a:r>
              <a:rPr lang="mn-MN" altLang="en-US" sz="1400" dirty="0" smtClean="0">
                <a:latin typeface="Arial" charset="0"/>
              </a:rPr>
              <a:t>Малын тоо, төрлөөр аймгийн дүнгээр, 200</a:t>
            </a:r>
            <a:r>
              <a:rPr lang="en-US" altLang="en-US" sz="1400" dirty="0" smtClean="0">
                <a:latin typeface="Arial" charset="0"/>
              </a:rPr>
              <a:t>9</a:t>
            </a:r>
            <a:r>
              <a:rPr lang="mn-MN" altLang="en-US" sz="1400" dirty="0" smtClean="0">
                <a:latin typeface="Arial" charset="0"/>
              </a:rPr>
              <a:t>-201</a:t>
            </a:r>
            <a:r>
              <a:rPr lang="en-US" altLang="en-US" sz="1400" dirty="0" smtClean="0">
                <a:latin typeface="Arial" charset="0"/>
              </a:rPr>
              <a:t>3</a:t>
            </a:r>
            <a:r>
              <a:rPr lang="mn-MN" altLang="en-US" sz="1400" dirty="0" smtClean="0">
                <a:latin typeface="Arial" charset="0"/>
              </a:rPr>
              <a:t> оны байдлаар</a:t>
            </a:r>
            <a:endParaRPr lang="en-US" altLang="en-US" sz="1400" dirty="0" smtClean="0">
              <a:latin typeface="Arial"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pic>
        <p:nvPicPr>
          <p:cNvPr id="14" name="Picture 2" descr="\\exchange_server\MCCT\PUBLIC\Tserendejid\Information icon\1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1757" y="1143000"/>
            <a:ext cx="4572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6260" t="27778" r="44553" b="54878"/>
          <a:stretch/>
        </p:blipFill>
        <p:spPr bwMode="auto">
          <a:xfrm>
            <a:off x="4495800" y="2028786"/>
            <a:ext cx="4267200" cy="15848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il_fi" descr="http://bj4img.com/d/bb/user_uploads/20110401/195681/24lzll034868-02_1d412b97.jpg"/>
          <p:cNvPicPr/>
          <p:nvPr/>
        </p:nvPicPr>
        <p:blipFill>
          <a:blip r:embed="rId6" cstate="print"/>
          <a:srcRect/>
          <a:stretch>
            <a:fillRect/>
          </a:stretch>
        </p:blipFill>
        <p:spPr bwMode="auto">
          <a:xfrm>
            <a:off x="3848100" y="3475167"/>
            <a:ext cx="1676400" cy="1638300"/>
          </a:xfrm>
          <a:prstGeom prst="ellipse">
            <a:avLst/>
          </a:prstGeom>
          <a:ln>
            <a:noFill/>
          </a:ln>
          <a:effectLst>
            <a:softEdge rad="112500"/>
          </a:effectLst>
        </p:spPr>
      </p:pic>
      <p:pic>
        <p:nvPicPr>
          <p:cNvPr id="18" name="il_fi" descr="http://www.unen.mn/resource/unen/photo/2012/11/7fc0642add8681f7/91d665641ca0a0adoriginal.jpg"/>
          <p:cNvPicPr/>
          <p:nvPr/>
        </p:nvPicPr>
        <p:blipFill>
          <a:blip r:embed="rId7" cstate="print"/>
          <a:srcRect/>
          <a:stretch>
            <a:fillRect/>
          </a:stretch>
        </p:blipFill>
        <p:spPr bwMode="auto">
          <a:xfrm rot="239517">
            <a:off x="5466323" y="3576629"/>
            <a:ext cx="1838325" cy="1676400"/>
          </a:xfrm>
          <a:prstGeom prst="ellipse">
            <a:avLst/>
          </a:prstGeom>
          <a:ln>
            <a:noFill/>
          </a:ln>
          <a:effectLst>
            <a:softEdge rad="112500"/>
          </a:effectLst>
        </p:spPr>
      </p:pic>
      <p:pic>
        <p:nvPicPr>
          <p:cNvPr id="19" name="Picture 8" descr="http://bj4img.com/d/bb/user_uploads/20110401/195681/uher_ea8e11fa.jpg"/>
          <p:cNvPicPr>
            <a:picLocks noChangeAspect="1" noChangeArrowheads="1"/>
          </p:cNvPicPr>
          <p:nvPr/>
        </p:nvPicPr>
        <p:blipFill>
          <a:blip r:embed="rId8" cstate="print"/>
          <a:srcRect/>
          <a:stretch>
            <a:fillRect/>
          </a:stretch>
        </p:blipFill>
        <p:spPr bwMode="auto">
          <a:xfrm rot="20932860">
            <a:off x="7364300" y="3714761"/>
            <a:ext cx="1524000" cy="1447800"/>
          </a:xfrm>
          <a:prstGeom prst="ellipse">
            <a:avLst/>
          </a:prstGeom>
          <a:ln>
            <a:noFill/>
          </a:ln>
          <a:effectLst>
            <a:softEdge rad="112500"/>
          </a:effectLst>
        </p:spPr>
      </p:pic>
      <p:pic>
        <p:nvPicPr>
          <p:cNvPr id="20" name="il_fi" descr="http://www.zavkhan.gov.mn/images/gallery/09040014.jpg"/>
          <p:cNvPicPr/>
          <p:nvPr/>
        </p:nvPicPr>
        <p:blipFill>
          <a:blip r:embed="rId9" cstate="print"/>
          <a:srcRect/>
          <a:stretch>
            <a:fillRect/>
          </a:stretch>
        </p:blipFill>
        <p:spPr bwMode="auto">
          <a:xfrm rot="331561">
            <a:off x="4648200" y="4953000"/>
            <a:ext cx="1752600" cy="1600200"/>
          </a:xfrm>
          <a:prstGeom prst="ellipse">
            <a:avLst/>
          </a:prstGeom>
          <a:ln>
            <a:noFill/>
          </a:ln>
          <a:effectLst>
            <a:softEdge rad="112500"/>
          </a:effectLst>
        </p:spPr>
      </p:pic>
      <p:pic>
        <p:nvPicPr>
          <p:cNvPr id="21" name="il_fi" descr="http://altan-ovoo.mn/Uploads/orig/229o0kjib4vh03rg5joytmmfs.jpg"/>
          <p:cNvPicPr/>
          <p:nvPr/>
        </p:nvPicPr>
        <p:blipFill>
          <a:blip r:embed="rId10" cstate="print"/>
          <a:srcRect/>
          <a:stretch>
            <a:fillRect/>
          </a:stretch>
        </p:blipFill>
        <p:spPr bwMode="auto">
          <a:xfrm rot="20764323">
            <a:off x="6712648" y="5101500"/>
            <a:ext cx="1662304" cy="1536173"/>
          </a:xfrm>
          <a:prstGeom prst="ellipse">
            <a:avLst/>
          </a:prstGeom>
          <a:ln>
            <a:noFill/>
          </a:ln>
          <a:effectLst>
            <a:softEdge rad="112500"/>
          </a:effectLst>
        </p:spPr>
      </p:pic>
      <p:cxnSp>
        <p:nvCxnSpPr>
          <p:cNvPr id="22" name="Straight Connector 21"/>
          <p:cNvCxnSpPr/>
          <p:nvPr/>
        </p:nvCxnSpPr>
        <p:spPr>
          <a:xfrm>
            <a:off x="4343400" y="1066800"/>
            <a:ext cx="0"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143000" y="914400"/>
            <a:ext cx="7620000" cy="1077218"/>
          </a:xfrm>
          <a:prstGeom prst="rect">
            <a:avLst/>
          </a:prstGeom>
        </p:spPr>
        <p:txBody>
          <a:bodyPr wrap="square">
            <a:spAutoFit/>
          </a:bodyPr>
          <a:lstStyle/>
          <a:p>
            <a:pPr algn="ctr">
              <a:spcBef>
                <a:spcPct val="0"/>
              </a:spcBef>
            </a:pPr>
            <a:r>
              <a:rPr lang="en-US" altLang="en-US" sz="1600" dirty="0" smtClean="0">
                <a:latin typeface="Arial" charset="0"/>
              </a:rPr>
              <a:t>2013 </a:t>
            </a:r>
            <a:r>
              <a:rPr lang="mn-MN" altLang="en-US" sz="1600" dirty="0" smtClean="0">
                <a:latin typeface="Arial" charset="0"/>
              </a:rPr>
              <a:t>оны жилийн эцсийн байдлаар малчин өрх 5173 , малтай өрх 6713,  малчдын тоо 9226 болж үүнээс 140 мянгат малчинтай болсон байна.</a:t>
            </a:r>
          </a:p>
          <a:p>
            <a:pPr algn="ctr">
              <a:spcBef>
                <a:spcPct val="0"/>
              </a:spcBef>
            </a:pPr>
            <a:r>
              <a:rPr lang="mn-MN" altLang="en-US" sz="1600" dirty="0" smtClean="0">
                <a:latin typeface="Arial" charset="0"/>
              </a:rPr>
              <a:t>Энэ онд аймгийн хэмжээнд улсын сайн малчин  3, аймгийн сайн малчин 9 төрсөн байна.</a:t>
            </a:r>
            <a:endParaRPr lang="en-US" altLang="en-US" sz="1600" dirty="0" smtClean="0">
              <a:latin typeface="Arial"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pic>
        <p:nvPicPr>
          <p:cNvPr id="14"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1456" y="6084331"/>
            <a:ext cx="4572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3" name="Chart 22"/>
          <p:cNvGraphicFramePr>
            <a:graphicFrameLocks/>
          </p:cNvGraphicFramePr>
          <p:nvPr>
            <p:extLst>
              <p:ext uri="{D42A27DB-BD31-4B8C-83A1-F6EECF244321}">
                <p14:modId xmlns:p14="http://schemas.microsoft.com/office/powerpoint/2010/main" xmlns="" val="1111438842"/>
              </p:ext>
            </p:extLst>
          </p:nvPr>
        </p:nvGraphicFramePr>
        <p:xfrm>
          <a:off x="1066800" y="2438400"/>
          <a:ext cx="3505200" cy="312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3057055467"/>
              </p:ext>
            </p:extLst>
          </p:nvPr>
        </p:nvGraphicFramePr>
        <p:xfrm>
          <a:off x="4572000" y="2438398"/>
          <a:ext cx="3886201" cy="3124201"/>
        </p:xfrm>
        <a:graphic>
          <a:graphicData uri="http://schemas.openxmlformats.org/drawingml/2006/table">
            <a:tbl>
              <a:tblPr firstRow="1" firstCol="1" bandRow="1">
                <a:tableStyleId>{D27102A9-8310-4765-A935-A1911B00CA55}</a:tableStyleId>
              </a:tblPr>
              <a:tblGrid>
                <a:gridCol w="1408044"/>
                <a:gridCol w="1520687"/>
                <a:gridCol w="957470"/>
              </a:tblGrid>
              <a:tr h="301002">
                <a:tc>
                  <a:txBody>
                    <a:bodyPr/>
                    <a:lstStyle/>
                    <a:p>
                      <a:pPr marL="0" marR="0" algn="l">
                        <a:lnSpc>
                          <a:spcPct val="115000"/>
                        </a:lnSpc>
                        <a:spcBef>
                          <a:spcPts val="0"/>
                        </a:spcBef>
                        <a:spcAft>
                          <a:spcPts val="0"/>
                        </a:spcAft>
                      </a:pPr>
                      <a:r>
                        <a:rPr lang="en-US" sz="1100" dirty="0" err="1">
                          <a:solidFill>
                            <a:schemeClr val="tx1"/>
                          </a:solidFill>
                          <a:effectLst/>
                        </a:rPr>
                        <a:t>Булган</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err="1">
                          <a:solidFill>
                            <a:schemeClr val="tx1"/>
                          </a:solidFill>
                          <a:effectLst/>
                        </a:rPr>
                        <a:t>Ч.Одбаяр</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2305</a:t>
                      </a:r>
                      <a:endParaRPr lang="en-US" sz="1600">
                        <a:solidFill>
                          <a:schemeClr val="tx1"/>
                        </a:solidFill>
                        <a:effectLst/>
                        <a:latin typeface="Calibri"/>
                        <a:ea typeface="Calibri"/>
                        <a:cs typeface="Times New Roman"/>
                      </a:endParaRPr>
                    </a:p>
                  </a:txBody>
                  <a:tcPr marL="68580" marR="68580" marT="0" marB="0"/>
                </a:tc>
              </a:tr>
              <a:tr h="301002">
                <a:tc>
                  <a:txBody>
                    <a:bodyPr/>
                    <a:lstStyle/>
                    <a:p>
                      <a:pPr marL="0" marR="0" algn="l">
                        <a:lnSpc>
                          <a:spcPct val="115000"/>
                        </a:lnSpc>
                        <a:spcBef>
                          <a:spcPts val="0"/>
                        </a:spcBef>
                        <a:spcAft>
                          <a:spcPts val="0"/>
                        </a:spcAft>
                      </a:pPr>
                      <a:r>
                        <a:rPr lang="en-US" sz="1100" dirty="0" err="1">
                          <a:solidFill>
                            <a:schemeClr val="tx1"/>
                          </a:solidFill>
                          <a:effectLst/>
                        </a:rPr>
                        <a:t>Номгон</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err="1">
                          <a:solidFill>
                            <a:schemeClr val="tx1"/>
                          </a:solidFill>
                          <a:effectLst/>
                        </a:rPr>
                        <a:t>Б.Золзаяа</a:t>
                      </a:r>
                      <a:r>
                        <a:rPr lang="en-US" sz="1100" dirty="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1930</a:t>
                      </a:r>
                      <a:endParaRPr lang="en-US" sz="1600">
                        <a:solidFill>
                          <a:schemeClr val="tx1"/>
                        </a:solidFill>
                        <a:effectLst/>
                        <a:latin typeface="Calibri"/>
                        <a:ea typeface="Calibri"/>
                        <a:cs typeface="Times New Roman"/>
                      </a:endParaRPr>
                    </a:p>
                  </a:txBody>
                  <a:tcPr marL="68580" marR="68580" marT="0" marB="0"/>
                </a:tc>
              </a:tr>
              <a:tr h="316052">
                <a:tc>
                  <a:txBody>
                    <a:bodyPr/>
                    <a:lstStyle/>
                    <a:p>
                      <a:pPr marL="0" marR="0" algn="l">
                        <a:lnSpc>
                          <a:spcPct val="115000"/>
                        </a:lnSpc>
                        <a:spcBef>
                          <a:spcPts val="0"/>
                        </a:spcBef>
                        <a:spcAft>
                          <a:spcPts val="0"/>
                        </a:spcAft>
                      </a:pPr>
                      <a:r>
                        <a:rPr lang="en-US" sz="1100" dirty="0" err="1">
                          <a:solidFill>
                            <a:schemeClr val="tx1"/>
                          </a:solidFill>
                          <a:effectLst/>
                        </a:rPr>
                        <a:t>Баян-овоо</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a:solidFill>
                            <a:schemeClr val="tx1"/>
                          </a:solidFill>
                          <a:effectLst/>
                        </a:rPr>
                        <a:t>У. </a:t>
                      </a:r>
                      <a:r>
                        <a:rPr lang="en-US" sz="1100" dirty="0" err="1">
                          <a:solidFill>
                            <a:schemeClr val="tx1"/>
                          </a:solidFill>
                          <a:effectLst/>
                        </a:rPr>
                        <a:t>Эрдэнэчулуун</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1721</a:t>
                      </a:r>
                      <a:endParaRPr lang="en-US" sz="1600">
                        <a:solidFill>
                          <a:schemeClr val="tx1"/>
                        </a:solidFill>
                        <a:effectLst/>
                        <a:latin typeface="Calibri"/>
                        <a:ea typeface="Calibri"/>
                        <a:cs typeface="Times New Roman"/>
                      </a:endParaRPr>
                    </a:p>
                  </a:txBody>
                  <a:tcPr marL="68580" marR="68580" marT="0" marB="0"/>
                </a:tc>
              </a:tr>
              <a:tr h="234581">
                <a:tc>
                  <a:txBody>
                    <a:bodyPr/>
                    <a:lstStyle/>
                    <a:p>
                      <a:pPr marL="0" marR="0" algn="l">
                        <a:lnSpc>
                          <a:spcPct val="115000"/>
                        </a:lnSpc>
                        <a:spcBef>
                          <a:spcPts val="0"/>
                        </a:spcBef>
                        <a:spcAft>
                          <a:spcPts val="0"/>
                        </a:spcAft>
                      </a:pPr>
                      <a:r>
                        <a:rPr lang="en-US" sz="1100" dirty="0" err="1">
                          <a:solidFill>
                            <a:schemeClr val="tx1"/>
                          </a:solidFill>
                          <a:effectLst/>
                        </a:rPr>
                        <a:t>Ноён</a:t>
                      </a:r>
                      <a:r>
                        <a:rPr lang="en-US" sz="1100" dirty="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err="1">
                          <a:solidFill>
                            <a:schemeClr val="tx1"/>
                          </a:solidFill>
                          <a:effectLst/>
                        </a:rPr>
                        <a:t>Ж.Мөнхбадрах</a:t>
                      </a:r>
                      <a:r>
                        <a:rPr lang="en-US" sz="1100" dirty="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1720</a:t>
                      </a:r>
                      <a:endParaRPr lang="en-US" sz="1600" dirty="0">
                        <a:solidFill>
                          <a:schemeClr val="tx1"/>
                        </a:solidFill>
                        <a:effectLst/>
                        <a:latin typeface="Calibri"/>
                        <a:ea typeface="Calibri"/>
                        <a:cs typeface="Times New Roman"/>
                      </a:endParaRPr>
                    </a:p>
                  </a:txBody>
                  <a:tcPr marL="68580" marR="68580" marT="0" marB="0"/>
                </a:tc>
              </a:tr>
              <a:tr h="316052">
                <a:tc>
                  <a:txBody>
                    <a:bodyPr/>
                    <a:lstStyle/>
                    <a:p>
                      <a:pPr marL="0" marR="0" algn="l">
                        <a:lnSpc>
                          <a:spcPct val="115000"/>
                        </a:lnSpc>
                        <a:spcBef>
                          <a:spcPts val="0"/>
                        </a:spcBef>
                        <a:spcAft>
                          <a:spcPts val="0"/>
                        </a:spcAft>
                      </a:pPr>
                      <a:r>
                        <a:rPr lang="en-US" sz="1100" dirty="0" err="1">
                          <a:solidFill>
                            <a:schemeClr val="tx1"/>
                          </a:solidFill>
                          <a:effectLst/>
                        </a:rPr>
                        <a:t>Баяндалай</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err="1">
                          <a:solidFill>
                            <a:schemeClr val="tx1"/>
                          </a:solidFill>
                          <a:effectLst/>
                        </a:rPr>
                        <a:t>Т.Эрдэнэбилэг</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1708</a:t>
                      </a:r>
                      <a:endParaRPr lang="en-US" sz="1600" dirty="0">
                        <a:solidFill>
                          <a:schemeClr val="tx1"/>
                        </a:solidFill>
                        <a:effectLst/>
                        <a:latin typeface="Calibri"/>
                        <a:ea typeface="Calibri"/>
                        <a:cs typeface="Times New Roman"/>
                      </a:endParaRPr>
                    </a:p>
                  </a:txBody>
                  <a:tcPr marL="68580" marR="68580" marT="0" marB="0"/>
                </a:tc>
              </a:tr>
              <a:tr h="316052">
                <a:tc>
                  <a:txBody>
                    <a:bodyPr/>
                    <a:lstStyle/>
                    <a:p>
                      <a:pPr marL="0" marR="0" algn="l">
                        <a:lnSpc>
                          <a:spcPct val="115000"/>
                        </a:lnSpc>
                        <a:spcBef>
                          <a:spcPts val="0"/>
                        </a:spcBef>
                        <a:spcAft>
                          <a:spcPts val="0"/>
                        </a:spcAft>
                      </a:pPr>
                      <a:r>
                        <a:rPr lang="en-US" sz="1100" dirty="0" err="1">
                          <a:solidFill>
                            <a:schemeClr val="tx1"/>
                          </a:solidFill>
                          <a:effectLst/>
                        </a:rPr>
                        <a:t>Сэврэй</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err="1">
                          <a:solidFill>
                            <a:schemeClr val="tx1"/>
                          </a:solidFill>
                          <a:effectLst/>
                        </a:rPr>
                        <a:t>Х.Батдэлгэр</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1581</a:t>
                      </a:r>
                      <a:endParaRPr lang="en-US" sz="1600" dirty="0">
                        <a:solidFill>
                          <a:schemeClr val="tx1"/>
                        </a:solidFill>
                        <a:effectLst/>
                        <a:latin typeface="Calibri"/>
                        <a:ea typeface="Calibri"/>
                        <a:cs typeface="Times New Roman"/>
                      </a:endParaRPr>
                    </a:p>
                  </a:txBody>
                  <a:tcPr marL="68580" marR="68580" marT="0" marB="0"/>
                </a:tc>
              </a:tr>
              <a:tr h="316052">
                <a:tc>
                  <a:txBody>
                    <a:bodyPr/>
                    <a:lstStyle/>
                    <a:p>
                      <a:pPr marL="0" marR="0" algn="l">
                        <a:lnSpc>
                          <a:spcPct val="115000"/>
                        </a:lnSpc>
                        <a:spcBef>
                          <a:spcPts val="0"/>
                        </a:spcBef>
                        <a:spcAft>
                          <a:spcPts val="0"/>
                        </a:spcAft>
                      </a:pPr>
                      <a:r>
                        <a:rPr lang="en-US" sz="1100" dirty="0" err="1">
                          <a:solidFill>
                            <a:schemeClr val="tx1"/>
                          </a:solidFill>
                          <a:effectLst/>
                        </a:rPr>
                        <a:t>Баян-овоо</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a:solidFill>
                            <a:schemeClr val="tx1"/>
                          </a:solidFill>
                          <a:effectLst/>
                        </a:rPr>
                        <a:t>А. </a:t>
                      </a:r>
                      <a:r>
                        <a:rPr lang="en-US" sz="1100" dirty="0" err="1">
                          <a:solidFill>
                            <a:schemeClr val="tx1"/>
                          </a:solidFill>
                          <a:effectLst/>
                        </a:rPr>
                        <a:t>Эрдэнэбат</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1579</a:t>
                      </a:r>
                      <a:endParaRPr lang="en-US" sz="1600" dirty="0">
                        <a:solidFill>
                          <a:schemeClr val="tx1"/>
                        </a:solidFill>
                        <a:effectLst/>
                        <a:latin typeface="Calibri"/>
                        <a:ea typeface="Calibri"/>
                        <a:cs typeface="Times New Roman"/>
                      </a:endParaRPr>
                    </a:p>
                  </a:txBody>
                  <a:tcPr marL="68580" marR="68580" marT="0" marB="0"/>
                </a:tc>
              </a:tr>
              <a:tr h="255852">
                <a:tc>
                  <a:txBody>
                    <a:bodyPr/>
                    <a:lstStyle/>
                    <a:p>
                      <a:pPr marL="0" marR="0" algn="l">
                        <a:lnSpc>
                          <a:spcPct val="115000"/>
                        </a:lnSpc>
                        <a:spcBef>
                          <a:spcPts val="0"/>
                        </a:spcBef>
                        <a:spcAft>
                          <a:spcPts val="0"/>
                        </a:spcAft>
                      </a:pPr>
                      <a:r>
                        <a:rPr lang="en-US" sz="1100" dirty="0" err="1">
                          <a:solidFill>
                            <a:schemeClr val="tx1"/>
                          </a:solidFill>
                          <a:effectLst/>
                        </a:rPr>
                        <a:t>Номгон</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err="1">
                          <a:solidFill>
                            <a:schemeClr val="tx1"/>
                          </a:solidFill>
                          <a:effectLst/>
                        </a:rPr>
                        <a:t>А.Буянбат</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1571</a:t>
                      </a:r>
                      <a:endParaRPr lang="en-US" sz="1600" dirty="0">
                        <a:solidFill>
                          <a:schemeClr val="tx1"/>
                        </a:solidFill>
                        <a:effectLst/>
                        <a:latin typeface="Calibri"/>
                        <a:ea typeface="Calibri"/>
                        <a:cs typeface="Times New Roman"/>
                      </a:endParaRPr>
                    </a:p>
                  </a:txBody>
                  <a:tcPr marL="68580" marR="68580" marT="0" marB="0"/>
                </a:tc>
              </a:tr>
              <a:tr h="255852">
                <a:tc>
                  <a:txBody>
                    <a:bodyPr/>
                    <a:lstStyle/>
                    <a:p>
                      <a:pPr marL="0" marR="0" algn="l">
                        <a:lnSpc>
                          <a:spcPct val="115000"/>
                        </a:lnSpc>
                        <a:spcBef>
                          <a:spcPts val="0"/>
                        </a:spcBef>
                        <a:spcAft>
                          <a:spcPts val="0"/>
                        </a:spcAft>
                      </a:pPr>
                      <a:r>
                        <a:rPr lang="en-US" sz="1100">
                          <a:solidFill>
                            <a:schemeClr val="tx1"/>
                          </a:solidFill>
                          <a:effectLst/>
                        </a:rPr>
                        <a:t>Мандал-овоо</a:t>
                      </a:r>
                      <a:endParaRPr lang="en-US" sz="160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err="1">
                          <a:solidFill>
                            <a:schemeClr val="tx1"/>
                          </a:solidFill>
                          <a:effectLst/>
                        </a:rPr>
                        <a:t>А.Батбуян</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1513</a:t>
                      </a:r>
                      <a:endParaRPr lang="en-US" sz="1600" dirty="0">
                        <a:solidFill>
                          <a:schemeClr val="tx1"/>
                        </a:solidFill>
                        <a:effectLst/>
                        <a:latin typeface="Calibri"/>
                        <a:ea typeface="Calibri"/>
                        <a:cs typeface="Times New Roman"/>
                      </a:endParaRPr>
                    </a:p>
                  </a:txBody>
                  <a:tcPr marL="68580" marR="68580" marT="0" marB="0"/>
                </a:tc>
              </a:tr>
              <a:tr h="255852">
                <a:tc>
                  <a:txBody>
                    <a:bodyPr/>
                    <a:lstStyle/>
                    <a:p>
                      <a:pPr marL="0" marR="0" algn="l">
                        <a:lnSpc>
                          <a:spcPct val="115000"/>
                        </a:lnSpc>
                        <a:spcBef>
                          <a:spcPts val="0"/>
                        </a:spcBef>
                        <a:spcAft>
                          <a:spcPts val="0"/>
                        </a:spcAft>
                      </a:pPr>
                      <a:r>
                        <a:rPr lang="en-US" sz="1100">
                          <a:solidFill>
                            <a:schemeClr val="tx1"/>
                          </a:solidFill>
                          <a:effectLst/>
                        </a:rPr>
                        <a:t>Номгон</a:t>
                      </a:r>
                      <a:endParaRPr lang="en-US" sz="160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err="1">
                          <a:solidFill>
                            <a:schemeClr val="tx1"/>
                          </a:solidFill>
                          <a:effectLst/>
                        </a:rPr>
                        <a:t>Д.Алтангэрэл</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1510</a:t>
                      </a:r>
                      <a:endParaRPr lang="en-US" sz="1600" dirty="0">
                        <a:solidFill>
                          <a:schemeClr val="tx1"/>
                        </a:solidFill>
                        <a:effectLst/>
                        <a:latin typeface="Calibri"/>
                        <a:ea typeface="Calibri"/>
                        <a:cs typeface="Times New Roman"/>
                      </a:endParaRPr>
                    </a:p>
                  </a:txBody>
                  <a:tcPr marL="68580" marR="68580" marT="0" marB="0"/>
                </a:tc>
              </a:tr>
              <a:tr h="255852">
                <a:tc>
                  <a:txBody>
                    <a:bodyPr/>
                    <a:lstStyle/>
                    <a:p>
                      <a:pPr marL="0" marR="0" algn="l">
                        <a:lnSpc>
                          <a:spcPct val="115000"/>
                        </a:lnSpc>
                        <a:spcBef>
                          <a:spcPts val="0"/>
                        </a:spcBef>
                        <a:spcAft>
                          <a:spcPts val="0"/>
                        </a:spcAft>
                      </a:pPr>
                      <a:r>
                        <a:rPr lang="en-US" sz="1100">
                          <a:solidFill>
                            <a:schemeClr val="tx1"/>
                          </a:solidFill>
                          <a:effectLst/>
                        </a:rPr>
                        <a:t>Ханбогд</a:t>
                      </a:r>
                      <a:endParaRPr lang="en-US" sz="160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err="1">
                          <a:solidFill>
                            <a:schemeClr val="tx1"/>
                          </a:solidFill>
                          <a:effectLst/>
                        </a:rPr>
                        <a:t>М.Намсрайжав</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1502</a:t>
                      </a:r>
                      <a:endParaRPr lang="en-US" sz="1600" dirty="0">
                        <a:solidFill>
                          <a:schemeClr val="tx1"/>
                        </a:solidFill>
                        <a:effectLst/>
                        <a:latin typeface="Calibri"/>
                        <a:ea typeface="Calibri"/>
                        <a:cs typeface="Times New Roman"/>
                      </a:endParaRPr>
                    </a:p>
                  </a:txBody>
                  <a:tcPr marL="68580" marR="68580" marT="0" marB="0"/>
                </a:tc>
              </a:tr>
            </a:tbl>
          </a:graphicData>
        </a:graphic>
      </p:graphicFrame>
      <p:cxnSp>
        <p:nvCxnSpPr>
          <p:cNvPr id="24" name="Straight Connector 23"/>
          <p:cNvCxnSpPr/>
          <p:nvPr/>
        </p:nvCxnSpPr>
        <p:spPr>
          <a:xfrm>
            <a:off x="1219200" y="6327767"/>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64460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172542670"/>
              </p:ext>
            </p:extLst>
          </p:nvPr>
        </p:nvGraphicFramePr>
        <p:xfrm>
          <a:off x="1219198" y="1600199"/>
          <a:ext cx="7239001" cy="4254451"/>
        </p:xfrm>
        <a:graphic>
          <a:graphicData uri="http://schemas.openxmlformats.org/drawingml/2006/table">
            <a:tbl>
              <a:tblPr/>
              <a:tblGrid>
                <a:gridCol w="1269377"/>
                <a:gridCol w="1038187"/>
                <a:gridCol w="836337"/>
                <a:gridCol w="980512"/>
                <a:gridCol w="980512"/>
                <a:gridCol w="1067038"/>
                <a:gridCol w="1067038"/>
              </a:tblGrid>
              <a:tr h="205197">
                <a:tc rowSpan="2">
                  <a:txBody>
                    <a:bodyPr/>
                    <a:lstStyle/>
                    <a:p>
                      <a:pPr marR="0" indent="0" algn="ctr" rtl="0">
                        <a:spcBef>
                          <a:spcPts val="0"/>
                        </a:spcBef>
                        <a:spcAft>
                          <a:spcPts val="1400"/>
                        </a:spcAft>
                      </a:pPr>
                      <a:r>
                        <a:rPr lang="mn-MN" sz="1000" b="1" kern="1400" dirty="0">
                          <a:solidFill>
                            <a:srgbClr val="000000"/>
                          </a:solidFill>
                          <a:effectLst/>
                          <a:latin typeface="Arial Mon"/>
                        </a:rPr>
                        <a:t>Сумын нэр </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gridSpan="6">
                  <a:txBody>
                    <a:bodyPr/>
                    <a:lstStyle/>
                    <a:p>
                      <a:pPr marR="0" indent="0" algn="ctr" rtl="0">
                        <a:spcBef>
                          <a:spcPts val="0"/>
                        </a:spcBef>
                        <a:spcAft>
                          <a:spcPts val="1400"/>
                        </a:spcAft>
                      </a:pPr>
                      <a:r>
                        <a:rPr lang="ru-RU" sz="1100" b="1" kern="1400" dirty="0">
                          <a:solidFill>
                            <a:srgbClr val="000000"/>
                          </a:solidFill>
                          <a:effectLst/>
                          <a:latin typeface="Arial Mon"/>
                        </a:rPr>
                        <a:t>2013 оны мал тооллогын дүн </a:t>
                      </a:r>
                      <a:endParaRPr lang="ru-RU" sz="11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844">
                <a:tc vMerge="1">
                  <a:txBody>
                    <a:bodyPr/>
                    <a:lstStyle/>
                    <a:p>
                      <a:endParaRPr lang="en-US"/>
                    </a:p>
                  </a:txBody>
                  <a:tcPr/>
                </a:tc>
                <a:tc>
                  <a:txBody>
                    <a:bodyPr/>
                    <a:lstStyle/>
                    <a:p>
                      <a:pPr marR="0" indent="0" algn="ctr" rtl="0">
                        <a:spcBef>
                          <a:spcPts val="0"/>
                        </a:spcBef>
                        <a:spcAft>
                          <a:spcPts val="1400"/>
                        </a:spcAft>
                      </a:pPr>
                      <a:r>
                        <a:rPr lang="mn-MN" sz="1000" b="1" kern="1400" dirty="0">
                          <a:solidFill>
                            <a:srgbClr val="000000"/>
                          </a:solidFill>
                          <a:effectLst/>
                          <a:latin typeface="Arial Mon"/>
                        </a:rPr>
                        <a:t>Бүгд</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mn-MN" sz="1000" b="1" kern="1400" dirty="0">
                          <a:solidFill>
                            <a:srgbClr val="000000"/>
                          </a:solidFill>
                          <a:effectLst/>
                          <a:latin typeface="Arial Mon"/>
                        </a:rPr>
                        <a:t>Тэмээ</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mn-MN" sz="1000" b="1" kern="1400" dirty="0">
                          <a:solidFill>
                            <a:srgbClr val="000000"/>
                          </a:solidFill>
                          <a:effectLst/>
                          <a:latin typeface="Arial Mon"/>
                        </a:rPr>
                        <a:t>Адуу</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mn-MN" sz="1000" b="1" kern="1400" dirty="0">
                          <a:solidFill>
                            <a:srgbClr val="000000"/>
                          </a:solidFill>
                          <a:effectLst/>
                          <a:latin typeface="Arial Mon"/>
                        </a:rPr>
                        <a:t>Үхэр</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mn-MN" sz="1000" b="1" kern="1400" dirty="0">
                          <a:solidFill>
                            <a:srgbClr val="000000"/>
                          </a:solidFill>
                          <a:effectLst/>
                          <a:latin typeface="Arial Mon"/>
                        </a:rPr>
                        <a:t>Хонь</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mn-MN" sz="1000" b="1" kern="1400" dirty="0">
                          <a:solidFill>
                            <a:srgbClr val="000000"/>
                          </a:solidFill>
                          <a:effectLst/>
                          <a:latin typeface="Arial Mon"/>
                        </a:rPr>
                        <a:t>Ямаа</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tr>
              <a:tr h="205197">
                <a:tc>
                  <a:txBody>
                    <a:bodyPr/>
                    <a:lstStyle/>
                    <a:p>
                      <a:pPr marR="0" indent="0" algn="ctr" rtl="0">
                        <a:spcBef>
                          <a:spcPts val="0"/>
                        </a:spcBef>
                        <a:spcAft>
                          <a:spcPts val="1400"/>
                        </a:spcAft>
                      </a:pPr>
                      <a:r>
                        <a:rPr lang="mn-MN" sz="1000" b="1" kern="1400" dirty="0">
                          <a:solidFill>
                            <a:srgbClr val="000000"/>
                          </a:solidFill>
                          <a:effectLst/>
                          <a:latin typeface="Arial Mon"/>
                        </a:rPr>
                        <a:t>Бүгд</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R="0" indent="0" algn="ctr" rtl="0">
                        <a:spcBef>
                          <a:spcPts val="0"/>
                        </a:spcBef>
                        <a:spcAft>
                          <a:spcPts val="1400"/>
                        </a:spcAft>
                      </a:pPr>
                      <a:r>
                        <a:rPr lang="ru-RU" sz="1000" kern="1400" dirty="0">
                          <a:solidFill>
                            <a:srgbClr val="000000"/>
                          </a:solidFill>
                          <a:effectLst/>
                          <a:latin typeface="Arial Mon"/>
                        </a:rPr>
                        <a:t>1653264</a:t>
                      </a:r>
                      <a:endParaRPr lang="ru-RU" sz="100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kern="1400" dirty="0">
                          <a:solidFill>
                            <a:srgbClr val="000000"/>
                          </a:solidFill>
                          <a:effectLst/>
                          <a:latin typeface="Arial Mon"/>
                        </a:rPr>
                        <a:t>103120</a:t>
                      </a:r>
                      <a:endParaRPr lang="ru-RU" sz="100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kern="1400">
                          <a:solidFill>
                            <a:srgbClr val="000000"/>
                          </a:solidFill>
                          <a:effectLst/>
                          <a:latin typeface="Arial Mon"/>
                        </a:rPr>
                        <a:t>58164</a:t>
                      </a:r>
                      <a:endParaRPr lang="ru-RU" sz="100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kern="1400">
                          <a:solidFill>
                            <a:srgbClr val="000000"/>
                          </a:solidFill>
                          <a:effectLst/>
                          <a:latin typeface="Arial Mon"/>
                        </a:rPr>
                        <a:t>13374</a:t>
                      </a:r>
                      <a:endParaRPr lang="ru-RU" sz="100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kern="1400">
                          <a:solidFill>
                            <a:srgbClr val="000000"/>
                          </a:solidFill>
                          <a:effectLst/>
                          <a:latin typeface="Arial Mon"/>
                        </a:rPr>
                        <a:t>350811</a:t>
                      </a:r>
                      <a:endParaRPr lang="ru-RU" sz="100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kern="1400">
                          <a:solidFill>
                            <a:srgbClr val="000000"/>
                          </a:solidFill>
                          <a:effectLst/>
                          <a:latin typeface="Arial Mon"/>
                        </a:rPr>
                        <a:t>1127795</a:t>
                      </a:r>
                      <a:endParaRPr lang="ru-RU" sz="100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237">
                <a:tc>
                  <a:txBody>
                    <a:bodyPr/>
                    <a:lstStyle/>
                    <a:p>
                      <a:pPr marR="0" indent="0" algn="just" rtl="0">
                        <a:spcBef>
                          <a:spcPts val="0"/>
                        </a:spcBef>
                        <a:spcAft>
                          <a:spcPts val="1400"/>
                        </a:spcAft>
                      </a:pPr>
                      <a:r>
                        <a:rPr lang="mn-MN" sz="1000" b="1" kern="1400" dirty="0">
                          <a:solidFill>
                            <a:srgbClr val="000000"/>
                          </a:solidFill>
                          <a:effectLst/>
                          <a:latin typeface="Arial Mon"/>
                        </a:rPr>
                        <a:t>Баяндалай </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138201</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3335</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4768</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1310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24993</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103795</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46237">
                <a:tc>
                  <a:txBody>
                    <a:bodyPr/>
                    <a:lstStyle/>
                    <a:p>
                      <a:pPr marR="0" indent="0" algn="just" rtl="0">
                        <a:spcBef>
                          <a:spcPts val="0"/>
                        </a:spcBef>
                        <a:spcAft>
                          <a:spcPts val="1400"/>
                        </a:spcAft>
                      </a:pPr>
                      <a:r>
                        <a:rPr lang="mn-MN" sz="1000" b="1" kern="1400" dirty="0">
                          <a:solidFill>
                            <a:srgbClr val="000000"/>
                          </a:solidFill>
                          <a:effectLst/>
                          <a:latin typeface="Arial Mon"/>
                        </a:rPr>
                        <a:t>Баян-овоо</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89577</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5244</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4148</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688</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23021</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56476</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882">
                <a:tc>
                  <a:txBody>
                    <a:bodyPr/>
                    <a:lstStyle/>
                    <a:p>
                      <a:pPr marR="0" indent="0" algn="just" rtl="0">
                        <a:spcBef>
                          <a:spcPts val="0"/>
                        </a:spcBef>
                        <a:spcAft>
                          <a:spcPts val="1400"/>
                        </a:spcAft>
                      </a:pPr>
                      <a:r>
                        <a:rPr lang="mn-MN" sz="1000" b="1" kern="1400" dirty="0">
                          <a:solidFill>
                            <a:srgbClr val="000000"/>
                          </a:solidFill>
                          <a:effectLst/>
                          <a:latin typeface="Arial Mon"/>
                        </a:rPr>
                        <a:t>Булган</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110534</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3642</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3776</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992</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33855</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68269</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46237">
                <a:tc>
                  <a:txBody>
                    <a:bodyPr/>
                    <a:lstStyle/>
                    <a:p>
                      <a:pPr marR="0" indent="0" algn="just" rtl="0">
                        <a:spcBef>
                          <a:spcPts val="0"/>
                        </a:spcBef>
                        <a:spcAft>
                          <a:spcPts val="1400"/>
                        </a:spcAft>
                      </a:pPr>
                      <a:r>
                        <a:rPr lang="mn-MN" sz="1000" b="1" kern="1400" dirty="0">
                          <a:solidFill>
                            <a:srgbClr val="000000"/>
                          </a:solidFill>
                          <a:effectLst/>
                          <a:latin typeface="Arial Mon"/>
                        </a:rPr>
                        <a:t>Гурвантэс</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143640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5774</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2186</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247</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8184</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127249</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882">
                <a:tc>
                  <a:txBody>
                    <a:bodyPr/>
                    <a:lstStyle/>
                    <a:p>
                      <a:pPr marR="0" indent="0" algn="just" rtl="0">
                        <a:spcBef>
                          <a:spcPts val="0"/>
                        </a:spcBef>
                        <a:spcAft>
                          <a:spcPts val="1400"/>
                        </a:spcAft>
                      </a:pPr>
                      <a:r>
                        <a:rPr lang="mn-MN" sz="1000" b="1" kern="1400" dirty="0">
                          <a:solidFill>
                            <a:srgbClr val="000000"/>
                          </a:solidFill>
                          <a:effectLst/>
                          <a:latin typeface="Arial Mon"/>
                        </a:rPr>
                        <a:t>Мандал-овоо</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ru-RU" sz="1000" b="0" kern="1400">
                          <a:solidFill>
                            <a:srgbClr val="000000"/>
                          </a:solidFill>
                          <a:effectLst/>
                          <a:latin typeface="Arial Mon"/>
                        </a:rPr>
                        <a:t>93002</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16195</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3586</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329</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26555</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46337</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59922">
                <a:tc>
                  <a:txBody>
                    <a:bodyPr/>
                    <a:lstStyle/>
                    <a:p>
                      <a:pPr marR="0" indent="0" algn="just" rtl="0">
                        <a:spcBef>
                          <a:spcPts val="0"/>
                        </a:spcBef>
                        <a:spcAft>
                          <a:spcPts val="1400"/>
                        </a:spcAft>
                      </a:pPr>
                      <a:r>
                        <a:rPr lang="mn-MN" sz="1000" b="1" kern="1400" dirty="0">
                          <a:solidFill>
                            <a:srgbClr val="000000"/>
                          </a:solidFill>
                          <a:effectLst/>
                          <a:latin typeface="Arial Mon"/>
                        </a:rPr>
                        <a:t>Манлай</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117787</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9410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7230</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830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37669</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62648</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237">
                <a:tc>
                  <a:txBody>
                    <a:bodyPr/>
                    <a:lstStyle/>
                    <a:p>
                      <a:pPr marR="0" indent="0" algn="just" rtl="0">
                        <a:spcBef>
                          <a:spcPts val="0"/>
                        </a:spcBef>
                        <a:spcAft>
                          <a:spcPts val="1400"/>
                        </a:spcAft>
                      </a:pPr>
                      <a:r>
                        <a:rPr lang="mn-MN" sz="1000" b="1" kern="1400" dirty="0">
                          <a:solidFill>
                            <a:srgbClr val="000000"/>
                          </a:solidFill>
                          <a:effectLst/>
                          <a:latin typeface="Arial Mon"/>
                        </a:rPr>
                        <a:t>Номгон</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ru-RU" sz="1000" b="0" kern="1400">
                          <a:solidFill>
                            <a:srgbClr val="000000"/>
                          </a:solidFill>
                          <a:effectLst/>
                          <a:latin typeface="Arial Mon"/>
                        </a:rPr>
                        <a:t>197239</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6040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4756</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1190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27791</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157462</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59922">
                <a:tc>
                  <a:txBody>
                    <a:bodyPr/>
                    <a:lstStyle/>
                    <a:p>
                      <a:pPr marR="0" indent="0" algn="just" rtl="0">
                        <a:spcBef>
                          <a:spcPts val="0"/>
                        </a:spcBef>
                        <a:spcAft>
                          <a:spcPts val="1400"/>
                        </a:spcAft>
                      </a:pPr>
                      <a:r>
                        <a:rPr lang="mn-MN" sz="1000" b="1" kern="1400" dirty="0">
                          <a:solidFill>
                            <a:srgbClr val="000000"/>
                          </a:solidFill>
                          <a:effectLst/>
                          <a:latin typeface="Arial Mon"/>
                        </a:rPr>
                        <a:t>Ноён</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92895</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4981</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1275</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139</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7425</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79075</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237">
                <a:tc>
                  <a:txBody>
                    <a:bodyPr/>
                    <a:lstStyle/>
                    <a:p>
                      <a:pPr marR="0" indent="0" algn="just" rtl="0">
                        <a:spcBef>
                          <a:spcPts val="0"/>
                        </a:spcBef>
                        <a:spcAft>
                          <a:spcPts val="1400"/>
                        </a:spcAft>
                      </a:pPr>
                      <a:r>
                        <a:rPr lang="mn-MN" sz="1000" b="1" kern="1400" dirty="0">
                          <a:solidFill>
                            <a:srgbClr val="000000"/>
                          </a:solidFill>
                          <a:effectLst/>
                          <a:latin typeface="Arial Mon"/>
                        </a:rPr>
                        <a:t>Сэврэй</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ru-RU" sz="1000" b="0" kern="1400">
                          <a:solidFill>
                            <a:srgbClr val="000000"/>
                          </a:solidFill>
                          <a:effectLst/>
                          <a:latin typeface="Arial Mon"/>
                        </a:rPr>
                        <a:t>119881</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4229</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3857</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777</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16654</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94364</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32551">
                <a:tc>
                  <a:txBody>
                    <a:bodyPr/>
                    <a:lstStyle/>
                    <a:p>
                      <a:pPr marR="0" indent="0" algn="just" rtl="0">
                        <a:spcBef>
                          <a:spcPts val="0"/>
                        </a:spcBef>
                        <a:spcAft>
                          <a:spcPts val="1400"/>
                        </a:spcAft>
                      </a:pPr>
                      <a:r>
                        <a:rPr lang="mn-MN" sz="1000" b="1" kern="1400" dirty="0">
                          <a:solidFill>
                            <a:srgbClr val="000000"/>
                          </a:solidFill>
                          <a:effectLst/>
                          <a:latin typeface="Arial Mon"/>
                        </a:rPr>
                        <a:t>Ханбогд</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126003</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21222</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6403</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3304</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34596</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60478</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237">
                <a:tc>
                  <a:txBody>
                    <a:bodyPr/>
                    <a:lstStyle/>
                    <a:p>
                      <a:pPr marR="0" indent="0" algn="just" rtl="0">
                        <a:spcBef>
                          <a:spcPts val="0"/>
                        </a:spcBef>
                        <a:spcAft>
                          <a:spcPts val="1400"/>
                        </a:spcAft>
                      </a:pPr>
                      <a:r>
                        <a:rPr lang="mn-MN" sz="1000" b="1" kern="1400" dirty="0">
                          <a:solidFill>
                            <a:srgbClr val="000000"/>
                          </a:solidFill>
                          <a:effectLst/>
                          <a:latin typeface="Arial Mon"/>
                        </a:rPr>
                        <a:t>Ханхонгор</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ru-RU" sz="1000" b="0" kern="1400">
                          <a:solidFill>
                            <a:srgbClr val="000000"/>
                          </a:solidFill>
                          <a:effectLst/>
                          <a:latin typeface="Arial Mon"/>
                        </a:rPr>
                        <a:t>127966</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4928</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4743</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865</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34158</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83272</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59922">
                <a:tc>
                  <a:txBody>
                    <a:bodyPr/>
                    <a:lstStyle/>
                    <a:p>
                      <a:pPr marR="0" indent="0" algn="just" rtl="0">
                        <a:spcBef>
                          <a:spcPts val="0"/>
                        </a:spcBef>
                        <a:spcAft>
                          <a:spcPts val="1400"/>
                        </a:spcAft>
                      </a:pPr>
                      <a:r>
                        <a:rPr lang="mn-MN" sz="1000" b="1" kern="1400" dirty="0">
                          <a:solidFill>
                            <a:srgbClr val="000000"/>
                          </a:solidFill>
                          <a:effectLst/>
                          <a:latin typeface="Arial Mon"/>
                        </a:rPr>
                        <a:t>Хүрмэн</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106674</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7250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3416</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610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21396</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74002</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237">
                <a:tc>
                  <a:txBody>
                    <a:bodyPr/>
                    <a:lstStyle/>
                    <a:p>
                      <a:pPr marR="0" indent="0" algn="just" rtl="0">
                        <a:spcBef>
                          <a:spcPts val="0"/>
                        </a:spcBef>
                        <a:spcAft>
                          <a:spcPts val="1400"/>
                        </a:spcAft>
                      </a:pPr>
                      <a:r>
                        <a:rPr lang="mn-MN" sz="1000" b="1" kern="1400" dirty="0">
                          <a:solidFill>
                            <a:srgbClr val="000000"/>
                          </a:solidFill>
                          <a:effectLst/>
                          <a:latin typeface="Arial Mon"/>
                        </a:rPr>
                        <a:t>Цогт-овоо</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ru-RU" sz="1000" b="0" kern="1400">
                          <a:solidFill>
                            <a:srgbClr val="000000"/>
                          </a:solidFill>
                          <a:effectLst/>
                          <a:latin typeface="Arial Mon"/>
                        </a:rPr>
                        <a:t>61866</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7049</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2081</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363</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18480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33893</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59922">
                <a:tc>
                  <a:txBody>
                    <a:bodyPr/>
                    <a:lstStyle/>
                    <a:p>
                      <a:pPr marR="0" indent="0" algn="just" rtl="0">
                        <a:spcBef>
                          <a:spcPts val="0"/>
                        </a:spcBef>
                        <a:spcAft>
                          <a:spcPts val="1400"/>
                        </a:spcAft>
                      </a:pPr>
                      <a:r>
                        <a:rPr lang="mn-MN" sz="1000" b="1" kern="1400" dirty="0">
                          <a:solidFill>
                            <a:srgbClr val="000000"/>
                          </a:solidFill>
                          <a:effectLst/>
                          <a:latin typeface="Arial Mon"/>
                        </a:rPr>
                        <a:t>Цогтцэций</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65741</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2141</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4472</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778</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a:solidFill>
                            <a:srgbClr val="000000"/>
                          </a:solidFill>
                          <a:effectLst/>
                          <a:latin typeface="Arial Mon"/>
                        </a:rPr>
                        <a:t>21401</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ru-RU" sz="1000" b="0" kern="1400" dirty="0">
                          <a:solidFill>
                            <a:srgbClr val="000000"/>
                          </a:solidFill>
                          <a:effectLst/>
                          <a:latin typeface="Arial Mon"/>
                        </a:rPr>
                        <a:t>36949</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551">
                <a:tc>
                  <a:txBody>
                    <a:bodyPr/>
                    <a:lstStyle/>
                    <a:p>
                      <a:pPr marR="0" indent="0" algn="just" rtl="0">
                        <a:spcBef>
                          <a:spcPts val="0"/>
                        </a:spcBef>
                        <a:spcAft>
                          <a:spcPts val="1400"/>
                        </a:spcAft>
                      </a:pPr>
                      <a:r>
                        <a:rPr lang="mn-MN" sz="1000" b="1" kern="1400" dirty="0">
                          <a:solidFill>
                            <a:srgbClr val="000000"/>
                          </a:solidFill>
                          <a:effectLst/>
                          <a:latin typeface="Arial Mon"/>
                        </a:rPr>
                        <a:t>Даланзадгад</a:t>
                      </a:r>
                      <a:endParaRPr lang="mn-MN" sz="1000" b="1" kern="1400" dirty="0">
                        <a:solidFill>
                          <a:srgbClr val="000000"/>
                        </a:solidFill>
                        <a:effectLst/>
                        <a:latin typeface="Garamond"/>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R="0" indent="0" algn="ctr" rtl="0">
                        <a:spcBef>
                          <a:spcPts val="0"/>
                        </a:spcBef>
                        <a:spcAft>
                          <a:spcPts val="1400"/>
                        </a:spcAft>
                      </a:pPr>
                      <a:r>
                        <a:rPr lang="ru-RU" sz="1000" b="0" kern="1400">
                          <a:solidFill>
                            <a:srgbClr val="000000"/>
                          </a:solidFill>
                          <a:effectLst/>
                          <a:latin typeface="Arial Mon"/>
                        </a:rPr>
                        <a:t>62258</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1680</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1467</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a:solidFill>
                            <a:srgbClr val="000000"/>
                          </a:solidFill>
                          <a:effectLst/>
                          <a:latin typeface="Arial Mon"/>
                        </a:rPr>
                        <a:t>952</a:t>
                      </a:r>
                      <a:endParaRPr lang="ru-RU" sz="1000" b="0" kern="140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14633</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R="0" indent="0" algn="ctr" rtl="0">
                        <a:spcBef>
                          <a:spcPts val="0"/>
                        </a:spcBef>
                        <a:spcAft>
                          <a:spcPts val="1400"/>
                        </a:spcAft>
                      </a:pPr>
                      <a:r>
                        <a:rPr lang="ru-RU" sz="1000" b="0" kern="1400" dirty="0">
                          <a:solidFill>
                            <a:srgbClr val="000000"/>
                          </a:solidFill>
                          <a:effectLst/>
                          <a:latin typeface="Arial Mon"/>
                        </a:rPr>
                        <a:t>43526</a:t>
                      </a:r>
                      <a:endParaRPr lang="ru-RU" sz="1000" b="0" kern="1400" dirty="0">
                        <a:solidFill>
                          <a:srgbClr val="000000"/>
                        </a:solidFill>
                        <a:effectLst/>
                        <a:latin typeface="Garamond"/>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2" name="Rectangle 11"/>
          <p:cNvSpPr/>
          <p:nvPr/>
        </p:nvSpPr>
        <p:spPr>
          <a:xfrm>
            <a:off x="1371600" y="609601"/>
            <a:ext cx="6858000" cy="923330"/>
          </a:xfrm>
          <a:prstGeom prst="rect">
            <a:avLst/>
          </a:prstGeom>
        </p:spPr>
        <p:txBody>
          <a:bodyPr wrap="square">
            <a:spAutoFit/>
          </a:bodyPr>
          <a:lstStyle/>
          <a:p>
            <a:pPr algn="ctr">
              <a:spcBef>
                <a:spcPct val="0"/>
              </a:spcBef>
              <a:buFontTx/>
              <a:buNone/>
            </a:pPr>
            <a:r>
              <a:rPr lang="mn-MN" altLang="en-US" dirty="0" smtClean="0">
                <a:latin typeface="Arial" charset="0"/>
              </a:rPr>
              <a:t>Аймгийн хэмжээнд бүх сумд малаа 5 төрөл дээр нь өсгөсөн байна.  Номгон сум хамгийн олон 197239 толгой мал тоолуулжээ.</a:t>
            </a:r>
            <a:endParaRPr lang="en-US" altLang="en-US" dirty="0">
              <a:latin typeface="Arial" charset="0"/>
            </a:endParaRPr>
          </a:p>
        </p:txBody>
      </p:sp>
      <p:cxnSp>
        <p:nvCxnSpPr>
          <p:cNvPr id="13" name="Straight Connector 12"/>
          <p:cNvCxnSpPr/>
          <p:nvPr/>
        </p:nvCxnSpPr>
        <p:spPr>
          <a:xfrm>
            <a:off x="1191986" y="61722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4"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5000" y="5943600"/>
            <a:ext cx="4826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1212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388" t="56753" r="26666" b="25037"/>
          <a:stretch/>
        </p:blipFill>
        <p:spPr bwMode="auto">
          <a:xfrm>
            <a:off x="1219200" y="1676401"/>
            <a:ext cx="73914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a:off x="1524000" y="685800"/>
            <a:ext cx="6477000" cy="707886"/>
          </a:xfrm>
          <a:prstGeom prst="rect">
            <a:avLst/>
          </a:prstGeom>
        </p:spPr>
        <p:txBody>
          <a:bodyPr wrap="square">
            <a:spAutoFit/>
          </a:bodyPr>
          <a:lstStyle/>
          <a:p>
            <a:pPr algn="ctr">
              <a:spcBef>
                <a:spcPct val="0"/>
              </a:spcBef>
              <a:buFontTx/>
              <a:buNone/>
            </a:pPr>
            <a:r>
              <a:rPr lang="mn-MN" altLang="en-US" sz="2000" dirty="0" smtClean="0">
                <a:latin typeface="Arial" charset="0"/>
              </a:rPr>
              <a:t>Малын төрөл тус бүрээр эхний 5 байрт орсон сумдууд </a:t>
            </a:r>
            <a:endParaRPr lang="en-US" altLang="en-US" sz="2000" dirty="0">
              <a:latin typeface="Arial" charset="0"/>
            </a:endParaRPr>
          </a:p>
        </p:txBody>
      </p:sp>
      <p:cxnSp>
        <p:nvCxnSpPr>
          <p:cNvPr id="14" name="Straight Connector 13"/>
          <p:cNvCxnSpPr/>
          <p:nvPr/>
        </p:nvCxnSpPr>
        <p:spPr>
          <a:xfrm>
            <a:off x="838200" y="6248400"/>
            <a:ext cx="8077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descr="\\exchange_server\MCCT\PUBLIC\Tserendejid\Information icon\1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6096000"/>
            <a:ext cx="4826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31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cxnSp>
        <p:nvCxnSpPr>
          <p:cNvPr id="13" name="Straight Connector 12"/>
          <p:cNvCxnSpPr/>
          <p:nvPr/>
        </p:nvCxnSpPr>
        <p:spPr>
          <a:xfrm>
            <a:off x="1295400" y="1066800"/>
            <a:ext cx="0"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95400" y="3583214"/>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0"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6757" y="3341914"/>
            <a:ext cx="4826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236" t="57886" r="28862" b="15188"/>
          <a:stretch/>
        </p:blipFill>
        <p:spPr bwMode="auto">
          <a:xfrm>
            <a:off x="1569358" y="3695701"/>
            <a:ext cx="7269842" cy="26679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7236" t="38984" r="28130" b="28000"/>
          <a:stretch/>
        </p:blipFill>
        <p:spPr bwMode="auto">
          <a:xfrm>
            <a:off x="1569358" y="794266"/>
            <a:ext cx="7269842" cy="26020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21438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9" name="Picture 47"/>
          <p:cNvPicPr>
            <a:picLocks noChangeAspect="1" noChangeArrowheads="1"/>
          </p:cNvPicPr>
          <p:nvPr/>
        </p:nvPicPr>
        <p:blipFill>
          <a:blip r:embed="rId3" cstate="print"/>
          <a:srcRect/>
          <a:stretch>
            <a:fillRect/>
          </a:stretch>
        </p:blipFill>
        <p:spPr bwMode="auto">
          <a:xfrm>
            <a:off x="4114800" y="6248400"/>
            <a:ext cx="457200" cy="457200"/>
          </a:xfrm>
          <a:prstGeom prst="rect">
            <a:avLst/>
          </a:prstGeom>
          <a:noFill/>
          <a:ln w="9525">
            <a:noFill/>
            <a:miter lim="800000"/>
            <a:headEnd/>
            <a:tailEnd/>
          </a:ln>
        </p:spPr>
      </p:pic>
      <p:sp>
        <p:nvSpPr>
          <p:cNvPr id="21" name="Rectangle 20"/>
          <p:cNvSpPr/>
          <p:nvPr/>
        </p:nvSpPr>
        <p:spPr>
          <a:xfrm>
            <a:off x="1524000" y="609600"/>
            <a:ext cx="6705600" cy="584775"/>
          </a:xfrm>
          <a:prstGeom prst="rect">
            <a:avLst/>
          </a:prstGeom>
        </p:spPr>
        <p:txBody>
          <a:bodyPr wrap="square">
            <a:spAutoFit/>
          </a:bodyPr>
          <a:lstStyle/>
          <a:p>
            <a:pPr algn="ctr"/>
            <a:r>
              <a:rPr lang="en-US" altLang="en-US" sz="1600" b="1" dirty="0" err="1" smtClean="0">
                <a:latin typeface="Arial" charset="0"/>
              </a:rPr>
              <a:t>Аж</a:t>
            </a:r>
            <a:r>
              <a:rPr lang="en-US" altLang="en-US" sz="1600" b="1" dirty="0" smtClean="0">
                <a:latin typeface="Arial" charset="0"/>
              </a:rPr>
              <a:t> </a:t>
            </a:r>
            <a:r>
              <a:rPr lang="en-US" altLang="en-US" sz="1600" b="1" dirty="0" err="1" smtClean="0">
                <a:latin typeface="Arial" charset="0"/>
              </a:rPr>
              <a:t>үйлдвэрийн</a:t>
            </a:r>
            <a:r>
              <a:rPr lang="en-US" altLang="en-US" sz="1600" b="1" dirty="0" smtClean="0">
                <a:latin typeface="Arial" charset="0"/>
              </a:rPr>
              <a:t> </a:t>
            </a:r>
            <a:r>
              <a:rPr lang="en-US" altLang="en-US" sz="1600" b="1" dirty="0" err="1" smtClean="0">
                <a:latin typeface="Arial" charset="0"/>
              </a:rPr>
              <a:t>салбарын</a:t>
            </a:r>
            <a:r>
              <a:rPr lang="en-US" altLang="en-US" sz="1600" b="1" dirty="0" smtClean="0">
                <a:latin typeface="Arial" charset="0"/>
              </a:rPr>
              <a:t> </a:t>
            </a:r>
            <a:r>
              <a:rPr lang="en-US" altLang="en-US" sz="1600" b="1" dirty="0" err="1" smtClean="0">
                <a:latin typeface="Arial" charset="0"/>
              </a:rPr>
              <a:t>нийт</a:t>
            </a:r>
            <a:r>
              <a:rPr lang="en-US" altLang="en-US" sz="1600" b="1" dirty="0" smtClean="0">
                <a:latin typeface="Arial" charset="0"/>
              </a:rPr>
              <a:t> </a:t>
            </a:r>
            <a:r>
              <a:rPr lang="mn-MN" altLang="en-US" sz="1600" b="1" dirty="0" smtClean="0">
                <a:latin typeface="Arial" charset="0"/>
              </a:rPr>
              <a:t>бүтээгдэхүүн </a:t>
            </a:r>
            <a:r>
              <a:rPr lang="en-US" altLang="en-US" sz="1600" b="1" dirty="0" err="1" smtClean="0">
                <a:latin typeface="Arial" charset="0"/>
              </a:rPr>
              <a:t>үйлдвэрлэл</a:t>
            </a:r>
            <a:r>
              <a:rPr lang="mn-MN" altLang="en-US" sz="1600" b="1" dirty="0" smtClean="0">
                <a:latin typeface="Arial" charset="0"/>
              </a:rPr>
              <a:t>, борлуулалт  </a:t>
            </a:r>
            <a:endParaRPr lang="en-US" altLang="en-US" sz="1600" dirty="0">
              <a:latin typeface="Arial" charset="0"/>
            </a:endParaRPr>
          </a:p>
        </p:txBody>
      </p:sp>
      <p:graphicFrame>
        <p:nvGraphicFramePr>
          <p:cNvPr id="22" name="Table 21"/>
          <p:cNvGraphicFramePr>
            <a:graphicFrameLocks noGrp="1"/>
          </p:cNvGraphicFramePr>
          <p:nvPr/>
        </p:nvGraphicFramePr>
        <p:xfrm>
          <a:off x="1219202" y="1940324"/>
          <a:ext cx="7543799" cy="4308076"/>
        </p:xfrm>
        <a:graphic>
          <a:graphicData uri="http://schemas.openxmlformats.org/drawingml/2006/table">
            <a:tbl>
              <a:tblPr/>
              <a:tblGrid>
                <a:gridCol w="3319211"/>
                <a:gridCol w="1032024"/>
                <a:gridCol w="1032024"/>
                <a:gridCol w="764406"/>
                <a:gridCol w="698067"/>
                <a:gridCol w="698067"/>
              </a:tblGrid>
              <a:tr h="688381">
                <a:tc>
                  <a:txBody>
                    <a:bodyPr/>
                    <a:lstStyle/>
                    <a:p>
                      <a:pPr marL="0" marR="0">
                        <a:spcBef>
                          <a:spcPts val="0"/>
                        </a:spcBef>
                        <a:spcAft>
                          <a:spcPts val="0"/>
                        </a:spcAft>
                      </a:pPr>
                      <a:r>
                        <a:rPr lang="en-US" sz="1100" b="1" dirty="0">
                          <a:latin typeface="Arial"/>
                          <a:ea typeface="Times New Roman"/>
                          <a:cs typeface="Times New Roman"/>
                        </a:rPr>
                        <a:t> </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Times New Roman"/>
                          <a:cs typeface="Times New Roman"/>
                        </a:rPr>
                        <a:t>2012</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Times New Roman"/>
                          <a:cs typeface="Times New Roman"/>
                        </a:rPr>
                        <a:t>2013</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100" b="1">
                          <a:latin typeface="Arial"/>
                          <a:ea typeface="Times New Roman"/>
                          <a:cs typeface="Times New Roman"/>
                        </a:rPr>
                        <a:t>2013</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gridSpan="2">
                  <a:txBody>
                    <a:bodyPr/>
                    <a:lstStyle/>
                    <a:p>
                      <a:pPr marL="0" marR="0" algn="ctr">
                        <a:spcBef>
                          <a:spcPts val="0"/>
                        </a:spcBef>
                        <a:spcAft>
                          <a:spcPts val="0"/>
                        </a:spcAft>
                      </a:pPr>
                      <a:r>
                        <a:rPr lang="en-US" sz="1100" b="1">
                          <a:latin typeface="Arial"/>
                          <a:ea typeface="Times New Roman"/>
                          <a:cs typeface="Times New Roman"/>
                        </a:rPr>
                        <a:t> Нийт дүнд  эзлэх</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hMerge="1">
                  <a:txBody>
                    <a:bodyPr/>
                    <a:lstStyle/>
                    <a:p>
                      <a:endParaRPr lang="en-US"/>
                    </a:p>
                  </a:txBody>
                  <a:tcPr/>
                </a:tc>
              </a:tr>
              <a:tr h="344190">
                <a:tc>
                  <a:txBody>
                    <a:bodyPr/>
                    <a:lstStyle/>
                    <a:p>
                      <a:endParaRPr lang="en-US" sz="1100">
                        <a:latin typeface="Calibri"/>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endParaRPr lang="en-US" sz="1100" dirty="0">
                        <a:latin typeface="Calibri"/>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endParaRPr lang="en-US" sz="1100">
                        <a:latin typeface="Calibri"/>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100">
                          <a:latin typeface="Arial"/>
                          <a:ea typeface="Times New Roman"/>
                          <a:cs typeface="Times New Roman"/>
                        </a:rPr>
                        <a:t>2012</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100">
                          <a:latin typeface="Arial"/>
                          <a:ea typeface="Times New Roman"/>
                          <a:cs typeface="Times New Roman"/>
                        </a:rPr>
                        <a:t>2012</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100">
                          <a:latin typeface="Arial"/>
                          <a:ea typeface="Times New Roman"/>
                          <a:cs typeface="Times New Roman"/>
                        </a:rPr>
                        <a:t>2013</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344190">
                <a:tc>
                  <a:txBody>
                    <a:bodyPr/>
                    <a:lstStyle/>
                    <a:p>
                      <a:pPr marL="0" marR="0">
                        <a:spcBef>
                          <a:spcPts val="0"/>
                        </a:spcBef>
                        <a:spcAft>
                          <a:spcPts val="0"/>
                        </a:spcAft>
                      </a:pPr>
                      <a:r>
                        <a:rPr lang="en-US" sz="1100" b="1">
                          <a:latin typeface="Arial"/>
                          <a:ea typeface="Times New Roman"/>
                          <a:cs typeface="Times New Roman"/>
                        </a:rPr>
                        <a:t>Хүнс ундаа үйлдвэрлэлт</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328.9</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348.4</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105.9</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0.1</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0.1</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688381">
                <a:tc>
                  <a:txBody>
                    <a:bodyPr/>
                    <a:lstStyle/>
                    <a:p>
                      <a:pPr marL="0" marR="0">
                        <a:spcBef>
                          <a:spcPts val="0"/>
                        </a:spcBef>
                        <a:spcAft>
                          <a:spcPts val="0"/>
                        </a:spcAft>
                      </a:pPr>
                      <a:r>
                        <a:rPr lang="en-US" sz="1100" b="1">
                          <a:latin typeface="Arial"/>
                          <a:ea typeface="Times New Roman"/>
                          <a:cs typeface="Times New Roman"/>
                        </a:rPr>
                        <a:t>Цахилгаан дулааны эрчим хүч үйлдвэрлэлт </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dirty="0">
                          <a:latin typeface="Arial"/>
                          <a:ea typeface="Times New Roman"/>
                          <a:cs typeface="Times New Roman"/>
                        </a:rPr>
                        <a:t>3470.4</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3603.0</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103.8</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1.4</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dirty="0">
                          <a:latin typeface="Arial"/>
                          <a:ea typeface="Times New Roman"/>
                          <a:cs typeface="Times New Roman"/>
                        </a:rPr>
                        <a:t>1.2</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344190">
                <a:tc>
                  <a:txBody>
                    <a:bodyPr/>
                    <a:lstStyle/>
                    <a:p>
                      <a:pPr marL="0" marR="0">
                        <a:spcBef>
                          <a:spcPts val="0"/>
                        </a:spcBef>
                        <a:spcAft>
                          <a:spcPts val="0"/>
                        </a:spcAft>
                      </a:pPr>
                      <a:r>
                        <a:rPr lang="en-US" sz="1100" b="1">
                          <a:latin typeface="Arial"/>
                          <a:ea typeface="Times New Roman"/>
                          <a:cs typeface="Times New Roman"/>
                        </a:rPr>
                        <a:t>Ус</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Times New Roman"/>
                          <a:cs typeface="Times New Roman"/>
                        </a:rPr>
                        <a:t>780.3</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839.4</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107.6</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0.3</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Times New Roman"/>
                          <a:cs typeface="Times New Roman"/>
                        </a:rPr>
                        <a:t>0.3</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44190">
                <a:tc>
                  <a:txBody>
                    <a:bodyPr/>
                    <a:lstStyle/>
                    <a:p>
                      <a:pPr marL="0" marR="0">
                        <a:spcBef>
                          <a:spcPts val="0"/>
                        </a:spcBef>
                        <a:spcAft>
                          <a:spcPts val="0"/>
                        </a:spcAft>
                      </a:pPr>
                      <a:r>
                        <a:rPr lang="en-US" sz="1100" b="1">
                          <a:latin typeface="Arial"/>
                          <a:ea typeface="Times New Roman"/>
                          <a:cs typeface="Times New Roman"/>
                        </a:rPr>
                        <a:t>Сүү</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48.6</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117.0</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240.7</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0.0</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dirty="0">
                          <a:latin typeface="Arial"/>
                          <a:ea typeface="Times New Roman"/>
                          <a:cs typeface="Times New Roman"/>
                        </a:rPr>
                        <a:t>0.0</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344190">
                <a:tc>
                  <a:txBody>
                    <a:bodyPr/>
                    <a:lstStyle/>
                    <a:p>
                      <a:pPr marL="0" marR="0">
                        <a:spcBef>
                          <a:spcPts val="0"/>
                        </a:spcBef>
                        <a:spcAft>
                          <a:spcPts val="0"/>
                        </a:spcAft>
                      </a:pPr>
                      <a:r>
                        <a:rPr lang="en-US" sz="1100" b="1">
                          <a:latin typeface="Arial"/>
                          <a:ea typeface="Times New Roman"/>
                          <a:cs typeface="Times New Roman"/>
                        </a:rPr>
                        <a:t>Оёдол</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endParaRPr lang="en-US" sz="1100">
                        <a:latin typeface="Calibri"/>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52.8</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endParaRPr lang="en-US" sz="1100">
                        <a:latin typeface="Arial"/>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endParaRPr lang="en-US" sz="1100">
                        <a:latin typeface="Arial"/>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endParaRPr lang="en-US" sz="1100" dirty="0">
                        <a:latin typeface="Arial"/>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44190">
                <a:tc>
                  <a:txBody>
                    <a:bodyPr/>
                    <a:lstStyle/>
                    <a:p>
                      <a:pPr marL="0" marR="0">
                        <a:spcBef>
                          <a:spcPts val="0"/>
                        </a:spcBef>
                        <a:spcAft>
                          <a:spcPts val="0"/>
                        </a:spcAft>
                      </a:pPr>
                      <a:r>
                        <a:rPr lang="en-US" sz="1100" b="1" dirty="0" err="1">
                          <a:latin typeface="Arial"/>
                          <a:ea typeface="Times New Roman"/>
                          <a:cs typeface="Times New Roman"/>
                        </a:rPr>
                        <a:t>Нүүрс</a:t>
                      </a:r>
                      <a:r>
                        <a:rPr lang="en-US" sz="1100" b="1" dirty="0">
                          <a:latin typeface="Arial"/>
                          <a:ea typeface="Times New Roman"/>
                          <a:cs typeface="Times New Roman"/>
                        </a:rPr>
                        <a:t> </a:t>
                      </a:r>
                      <a:r>
                        <a:rPr lang="en-US" sz="1100" b="1" dirty="0" err="1">
                          <a:latin typeface="Arial"/>
                          <a:ea typeface="Times New Roman"/>
                          <a:cs typeface="Times New Roman"/>
                        </a:rPr>
                        <a:t>олборлолт</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dirty="0">
                          <a:latin typeface="Arial"/>
                          <a:ea typeface="Times New Roman"/>
                          <a:cs typeface="Times New Roman"/>
                        </a:rPr>
                        <a:t>239559.8</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295477.3</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123.3</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98.1</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dirty="0">
                          <a:latin typeface="Arial"/>
                          <a:ea typeface="Times New Roman"/>
                          <a:cs typeface="Times New Roman"/>
                        </a:rPr>
                        <a:t>98.3</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344190">
                <a:tc>
                  <a:txBody>
                    <a:bodyPr/>
                    <a:lstStyle/>
                    <a:p>
                      <a:pPr marL="0" marR="0">
                        <a:spcBef>
                          <a:spcPts val="0"/>
                        </a:spcBef>
                        <a:spcAft>
                          <a:spcPts val="0"/>
                        </a:spcAft>
                      </a:pPr>
                      <a:r>
                        <a:rPr lang="en-US" sz="1100" b="1">
                          <a:latin typeface="Arial"/>
                          <a:ea typeface="Times New Roman"/>
                          <a:cs typeface="Times New Roman"/>
                        </a:rPr>
                        <a:t>Бусад үйлдвэрлэлт</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103.9</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105.4</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101.4</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a:latin typeface="Arial"/>
                          <a:ea typeface="Times New Roman"/>
                          <a:cs typeface="Times New Roman"/>
                        </a:rPr>
                        <a:t>0.0</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100" dirty="0">
                          <a:latin typeface="Arial"/>
                          <a:ea typeface="Times New Roman"/>
                          <a:cs typeface="Times New Roman"/>
                        </a:rPr>
                        <a:t>0.0</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21984">
                <a:tc>
                  <a:txBody>
                    <a:bodyPr/>
                    <a:lstStyle/>
                    <a:p>
                      <a:pPr marL="0" marR="0">
                        <a:spcBef>
                          <a:spcPts val="0"/>
                        </a:spcBef>
                        <a:spcAft>
                          <a:spcPts val="0"/>
                        </a:spcAft>
                      </a:pPr>
                      <a:r>
                        <a:rPr lang="en-US" sz="1100" b="1" dirty="0">
                          <a:latin typeface="Arial"/>
                          <a:ea typeface="Times New Roman"/>
                          <a:cs typeface="Times New Roman"/>
                        </a:rPr>
                        <a:t>ДҮН</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244291.9</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300543.3</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123.0</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a:latin typeface="Arial"/>
                          <a:ea typeface="Times New Roman"/>
                          <a:cs typeface="Times New Roman"/>
                        </a:rPr>
                        <a:t>100.0</a:t>
                      </a:r>
                      <a:endParaRPr lang="en-US" sz="100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100" dirty="0">
                          <a:latin typeface="Arial"/>
                          <a:ea typeface="Times New Roman"/>
                          <a:cs typeface="Times New Roman"/>
                        </a:rPr>
                        <a:t>100.0</a:t>
                      </a:r>
                      <a:endParaRPr lang="en-US" sz="1000" dirty="0">
                        <a:latin typeface="Times New Roman"/>
                        <a:ea typeface="Times New Roman"/>
                        <a:cs typeface="Times New Roman"/>
                      </a:endParaRPr>
                    </a:p>
                  </a:txBody>
                  <a:tcPr marL="65791" marR="65791"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bl>
          </a:graphicData>
        </a:graphic>
      </p:graphicFrame>
      <p:sp>
        <p:nvSpPr>
          <p:cNvPr id="23553" name="Rectangle 1"/>
          <p:cNvSpPr>
            <a:spLocks noChangeArrowheads="1"/>
          </p:cNvSpPr>
          <p:nvPr/>
        </p:nvSpPr>
        <p:spPr bwMode="auto">
          <a:xfrm>
            <a:off x="1295400" y="1219200"/>
            <a:ext cx="71628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u-ES"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Аж үйлдвэрийн салбарт 201</a:t>
            </a:r>
            <a:r>
              <a:rPr kumimoji="0" lang="mn-MN"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a:t>
            </a:r>
            <a:r>
              <a:rPr kumimoji="0" lang="eu-ES"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онд </a:t>
            </a:r>
            <a:r>
              <a:rPr kumimoji="0" lang="mn-MN"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300543.3</a:t>
            </a:r>
            <a:r>
              <a:rPr kumimoji="0" lang="eu-ES"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сая төгрөгийн нийт бүтээгдэхүүн үйлдвэрлэж, </a:t>
            </a:r>
            <a:r>
              <a:rPr kumimoji="0" lang="mn-MN"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мөн 300543.3</a:t>
            </a:r>
            <a:r>
              <a:rPr kumimoji="0" lang="eu-ES"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сая төгрөгийн борлуулалт хийгджээ. Энэ нь өнгөрсөн оноос нийт бүтээгдэхүүн үйлдвэрлэлт </a:t>
            </a:r>
            <a:r>
              <a:rPr kumimoji="0" lang="mn-MN"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23</a:t>
            </a:r>
            <a:r>
              <a:rPr kumimoji="0" lang="eu-ES"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хувиар  буюу </a:t>
            </a:r>
            <a:r>
              <a:rPr kumimoji="0" lang="mn-MN"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56251.4</a:t>
            </a:r>
            <a:r>
              <a:rPr kumimoji="0" lang="eu-ES"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сая төгрөгөөр, борлуулалт </a:t>
            </a:r>
            <a:r>
              <a:rPr kumimoji="0" lang="mn-MN"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3,6</a:t>
            </a:r>
            <a:r>
              <a:rPr kumimoji="0" lang="eu-ES"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хувиар буюу </a:t>
            </a:r>
            <a:r>
              <a:rPr kumimoji="0" lang="mn-MN"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10443.1</a:t>
            </a:r>
            <a:r>
              <a:rPr kumimoji="0" lang="eu-ES"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сая төгрөгөөр  тус тус </a:t>
            </a:r>
            <a:r>
              <a:rPr kumimoji="0" lang="mn-MN"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өссөн</a:t>
            </a:r>
            <a:r>
              <a:rPr kumimoji="0" lang="eu-ES" sz="11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байна. </a:t>
            </a:r>
            <a:endParaRPr kumimoji="0" lang="eu-ES"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21438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1066800" y="1600200"/>
            <a:ext cx="7391400" cy="461665"/>
          </a:xfrm>
          <a:prstGeom prst="rect">
            <a:avLst/>
          </a:prstGeom>
        </p:spPr>
        <p:txBody>
          <a:bodyPr wrap="square">
            <a:spAutoFit/>
          </a:bodyPr>
          <a:lstStyle/>
          <a:p>
            <a:pPr algn="just"/>
            <a:endParaRPr lang="en-US" sz="2400" dirty="0">
              <a:latin typeface="Arial" pitchFamily="34" charset="0"/>
              <a:cs typeface="Arial" pitchFamily="34" charset="0"/>
            </a:endParaRPr>
          </a:p>
        </p:txBody>
      </p:sp>
      <p:graphicFrame>
        <p:nvGraphicFramePr>
          <p:cNvPr id="1026" name="Object 2"/>
          <p:cNvGraphicFramePr>
            <a:graphicFrameLocks noChangeAspect="1"/>
          </p:cNvGraphicFramePr>
          <p:nvPr/>
        </p:nvGraphicFramePr>
        <p:xfrm>
          <a:off x="990600" y="838200"/>
          <a:ext cx="7848600" cy="5619201"/>
        </p:xfrm>
        <a:graphic>
          <a:graphicData uri="http://schemas.openxmlformats.org/presentationml/2006/ole">
            <p:oleObj spid="_x0000_s1035" name="Presentation" r:id="rId4" imgW="4570610" imgH="3427477" progId="PowerPoint.Show.12">
              <p:embed/>
            </p:oleObj>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1505" name="Rectangle 1"/>
          <p:cNvSpPr>
            <a:spLocks noChangeArrowheads="1"/>
          </p:cNvSpPr>
          <p:nvPr/>
        </p:nvSpPr>
        <p:spPr bwMode="auto">
          <a:xfrm>
            <a:off x="1066800" y="612086"/>
            <a:ext cx="7467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u-ES" sz="1400" dirty="0" smtClean="0">
                <a:latin typeface="Tahoma" pitchFamily="34" charset="0"/>
                <a:ea typeface="Times New Roman" pitchFamily="18" charset="0"/>
                <a:cs typeface="Tahoma" pitchFamily="34" charset="0"/>
              </a:rPr>
              <a:t>Аж үйлдвэрийн салбарт 201</a:t>
            </a:r>
            <a:r>
              <a:rPr lang="mn-MN" sz="1400" dirty="0" smtClean="0">
                <a:latin typeface="Tahoma" pitchFamily="34" charset="0"/>
                <a:ea typeface="Times New Roman" pitchFamily="18" charset="0"/>
                <a:cs typeface="Tahoma" pitchFamily="34" charset="0"/>
              </a:rPr>
              <a:t>3</a:t>
            </a:r>
            <a:r>
              <a:rPr lang="eu-ES" sz="1400" dirty="0" smtClean="0">
                <a:latin typeface="Tahoma" pitchFamily="34" charset="0"/>
                <a:ea typeface="Times New Roman" pitchFamily="18" charset="0"/>
                <a:cs typeface="Tahoma" pitchFamily="34" charset="0"/>
              </a:rPr>
              <a:t> онд </a:t>
            </a:r>
            <a:r>
              <a:rPr lang="mn-MN" sz="1400" dirty="0" smtClean="0">
                <a:latin typeface="Tahoma" pitchFamily="34" charset="0"/>
                <a:ea typeface="Times New Roman" pitchFamily="18" charset="0"/>
                <a:cs typeface="Tahoma" pitchFamily="34" charset="0"/>
              </a:rPr>
              <a:t>300543.3</a:t>
            </a:r>
            <a:r>
              <a:rPr lang="eu-ES" sz="1400" dirty="0" smtClean="0">
                <a:latin typeface="Tahoma" pitchFamily="34" charset="0"/>
                <a:ea typeface="Times New Roman" pitchFamily="18" charset="0"/>
                <a:cs typeface="Tahoma" pitchFamily="34" charset="0"/>
              </a:rPr>
              <a:t> сая төгрөгийн нийт бүтээгдэхүүн үйлдвэрлэж, </a:t>
            </a:r>
            <a:r>
              <a:rPr lang="mn-MN" sz="1400" dirty="0" smtClean="0">
                <a:latin typeface="Tahoma" pitchFamily="34" charset="0"/>
                <a:ea typeface="Times New Roman" pitchFamily="18" charset="0"/>
                <a:cs typeface="Tahoma" pitchFamily="34" charset="0"/>
              </a:rPr>
              <a:t>мөн 300543.3</a:t>
            </a:r>
            <a:r>
              <a:rPr lang="eu-ES" sz="1400" dirty="0" smtClean="0">
                <a:latin typeface="Tahoma" pitchFamily="34" charset="0"/>
                <a:ea typeface="Times New Roman" pitchFamily="18" charset="0"/>
                <a:cs typeface="Tahoma" pitchFamily="34" charset="0"/>
              </a:rPr>
              <a:t> сая төгрөгийн борлуулалт хийгджээ. Энэ нь өнгөрсөн оноос нийт бүтээгдэхүүн үйлдвэрлэлт </a:t>
            </a:r>
            <a:r>
              <a:rPr lang="mn-MN" sz="1400" dirty="0" smtClean="0">
                <a:latin typeface="Tahoma" pitchFamily="34" charset="0"/>
                <a:ea typeface="Times New Roman" pitchFamily="18" charset="0"/>
                <a:cs typeface="Tahoma" pitchFamily="34" charset="0"/>
              </a:rPr>
              <a:t>23</a:t>
            </a:r>
            <a:r>
              <a:rPr lang="eu-ES" sz="1400" dirty="0" smtClean="0">
                <a:latin typeface="Tahoma" pitchFamily="34" charset="0"/>
                <a:ea typeface="Times New Roman" pitchFamily="18" charset="0"/>
                <a:cs typeface="Tahoma" pitchFamily="34" charset="0"/>
              </a:rPr>
              <a:t> хувиар  буюу </a:t>
            </a:r>
            <a:r>
              <a:rPr lang="mn-MN" sz="1400" dirty="0" smtClean="0">
                <a:latin typeface="Tahoma" pitchFamily="34" charset="0"/>
                <a:ea typeface="Times New Roman" pitchFamily="18" charset="0"/>
                <a:cs typeface="Tahoma" pitchFamily="34" charset="0"/>
              </a:rPr>
              <a:t>56251.4</a:t>
            </a:r>
            <a:r>
              <a:rPr lang="eu-ES" sz="1400" dirty="0" smtClean="0">
                <a:latin typeface="Tahoma" pitchFamily="34" charset="0"/>
                <a:ea typeface="Times New Roman" pitchFamily="18" charset="0"/>
                <a:cs typeface="Tahoma" pitchFamily="34" charset="0"/>
              </a:rPr>
              <a:t> сая төгрөгөөр, борлуулалт </a:t>
            </a:r>
            <a:r>
              <a:rPr lang="mn-MN" sz="1400" dirty="0" smtClean="0">
                <a:latin typeface="Tahoma" pitchFamily="34" charset="0"/>
                <a:ea typeface="Times New Roman" pitchFamily="18" charset="0"/>
                <a:cs typeface="Tahoma" pitchFamily="34" charset="0"/>
              </a:rPr>
              <a:t>3,6</a:t>
            </a:r>
            <a:r>
              <a:rPr lang="eu-ES" sz="1400" dirty="0" smtClean="0">
                <a:latin typeface="Tahoma" pitchFamily="34" charset="0"/>
                <a:ea typeface="Times New Roman" pitchFamily="18" charset="0"/>
                <a:cs typeface="Tahoma" pitchFamily="34" charset="0"/>
              </a:rPr>
              <a:t> хувиар буюу </a:t>
            </a:r>
            <a:r>
              <a:rPr lang="mn-MN" sz="1400" dirty="0" smtClean="0">
                <a:latin typeface="Tahoma" pitchFamily="34" charset="0"/>
                <a:ea typeface="Times New Roman" pitchFamily="18" charset="0"/>
                <a:cs typeface="Tahoma" pitchFamily="34" charset="0"/>
              </a:rPr>
              <a:t>10443.1</a:t>
            </a:r>
            <a:r>
              <a:rPr lang="eu-ES" sz="1400" dirty="0" smtClean="0">
                <a:latin typeface="Tahoma" pitchFamily="34" charset="0"/>
                <a:ea typeface="Times New Roman" pitchFamily="18" charset="0"/>
                <a:cs typeface="Tahoma" pitchFamily="34" charset="0"/>
              </a:rPr>
              <a:t> сая төгрөгөөр  тус тус </a:t>
            </a:r>
            <a:r>
              <a:rPr lang="mn-MN" sz="1400" dirty="0" smtClean="0">
                <a:latin typeface="Tahoma" pitchFamily="34" charset="0"/>
                <a:ea typeface="Times New Roman" pitchFamily="18" charset="0"/>
                <a:cs typeface="Tahoma" pitchFamily="34" charset="0"/>
              </a:rPr>
              <a:t>өссөн</a:t>
            </a:r>
            <a:r>
              <a:rPr lang="eu-ES" sz="1400" dirty="0" smtClean="0">
                <a:latin typeface="Tahoma" pitchFamily="34" charset="0"/>
                <a:ea typeface="Times New Roman" pitchFamily="18" charset="0"/>
                <a:cs typeface="Tahoma" pitchFamily="34" charset="0"/>
              </a:rPr>
              <a:t> байна. </a:t>
            </a:r>
            <a:endParaRPr lang="eu-ES" sz="1400" dirty="0" smtClean="0">
              <a:latin typeface="Arial" pitchFamily="34" charset="0"/>
              <a:cs typeface="Arial" pitchFamily="34" charset="0"/>
            </a:endParaRPr>
          </a:p>
        </p:txBody>
      </p:sp>
      <p:graphicFrame>
        <p:nvGraphicFramePr>
          <p:cNvPr id="15" name="Chart 14"/>
          <p:cNvGraphicFramePr/>
          <p:nvPr/>
        </p:nvGraphicFramePr>
        <p:xfrm>
          <a:off x="1219200" y="1981200"/>
          <a:ext cx="7239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21438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8" name="Rectangle 17"/>
          <p:cNvSpPr/>
          <p:nvPr/>
        </p:nvSpPr>
        <p:spPr>
          <a:xfrm>
            <a:off x="1371600" y="838200"/>
            <a:ext cx="7086600" cy="369332"/>
          </a:xfrm>
          <a:prstGeom prst="rect">
            <a:avLst/>
          </a:prstGeom>
        </p:spPr>
        <p:txBody>
          <a:bodyPr wrap="square">
            <a:spAutoFit/>
          </a:bodyPr>
          <a:lstStyle/>
          <a:p>
            <a:pPr algn="ctr"/>
            <a:r>
              <a:rPr lang="en-US" altLang="en-US" b="1" dirty="0" smtClean="0">
                <a:latin typeface="Arial" charset="0"/>
              </a:rPr>
              <a:t>Б</a:t>
            </a:r>
            <a:r>
              <a:rPr lang="mn-MN" altLang="en-US" b="1" dirty="0" smtClean="0">
                <a:latin typeface="Arial" charset="0"/>
              </a:rPr>
              <a:t>арилга угсралт, их засварын ажил, жилийн эцэст мян/төг</a:t>
            </a:r>
            <a:endParaRPr lang="en-US" altLang="en-US" dirty="0">
              <a:latin typeface="Arial" charset="0"/>
            </a:endParaRPr>
          </a:p>
        </p:txBody>
      </p:sp>
      <p:graphicFrame>
        <p:nvGraphicFramePr>
          <p:cNvPr id="21" name="Table 20"/>
          <p:cNvGraphicFramePr>
            <a:graphicFrameLocks noGrp="1"/>
          </p:cNvGraphicFramePr>
          <p:nvPr/>
        </p:nvGraphicFramePr>
        <p:xfrm>
          <a:off x="1295401" y="1981195"/>
          <a:ext cx="7010400" cy="4419588"/>
        </p:xfrm>
        <a:graphic>
          <a:graphicData uri="http://schemas.openxmlformats.org/drawingml/2006/table">
            <a:tbl>
              <a:tblPr/>
              <a:tblGrid>
                <a:gridCol w="4675803"/>
                <a:gridCol w="712743"/>
                <a:gridCol w="705470"/>
                <a:gridCol w="916384"/>
              </a:tblGrid>
              <a:tr h="924882">
                <a:tc>
                  <a:txBody>
                    <a:bodyPr/>
                    <a:lstStyle/>
                    <a:p>
                      <a:pPr marL="0" marR="0" algn="ctr">
                        <a:spcBef>
                          <a:spcPts val="0"/>
                        </a:spcBef>
                        <a:spcAft>
                          <a:spcPts val="0"/>
                        </a:spcAft>
                      </a:pPr>
                      <a:r>
                        <a:rPr lang="en-US" sz="1000" b="1" dirty="0" err="1">
                          <a:solidFill>
                            <a:srgbClr val="000000"/>
                          </a:solidFill>
                          <a:latin typeface="Arial"/>
                          <a:ea typeface="Times New Roman"/>
                          <a:cs typeface="Times New Roman"/>
                        </a:rPr>
                        <a:t>Барилга</a:t>
                      </a:r>
                      <a:r>
                        <a:rPr lang="en-US" sz="1000" b="1" dirty="0">
                          <a:solidFill>
                            <a:srgbClr val="000000"/>
                          </a:solidFill>
                          <a:latin typeface="Arial"/>
                          <a:ea typeface="Times New Roman"/>
                          <a:cs typeface="Times New Roman"/>
                        </a:rPr>
                        <a:t> </a:t>
                      </a:r>
                      <a:r>
                        <a:rPr lang="en-US" sz="1000" b="1" dirty="0" err="1">
                          <a:solidFill>
                            <a:srgbClr val="000000"/>
                          </a:solidFill>
                          <a:latin typeface="Arial"/>
                          <a:ea typeface="Times New Roman"/>
                          <a:cs typeface="Times New Roman"/>
                        </a:rPr>
                        <a:t>байгууламжийн</a:t>
                      </a:r>
                      <a:r>
                        <a:rPr lang="en-US" sz="1000" b="1" dirty="0">
                          <a:solidFill>
                            <a:srgbClr val="000000"/>
                          </a:solidFill>
                          <a:latin typeface="Arial"/>
                          <a:ea typeface="Times New Roman"/>
                          <a:cs typeface="Times New Roman"/>
                        </a:rPr>
                        <a:t> </a:t>
                      </a:r>
                      <a:r>
                        <a:rPr lang="en-US" sz="1000" b="1" dirty="0" err="1">
                          <a:solidFill>
                            <a:srgbClr val="000000"/>
                          </a:solidFill>
                          <a:latin typeface="Arial"/>
                          <a:ea typeface="Times New Roman"/>
                          <a:cs typeface="Times New Roman"/>
                        </a:rPr>
                        <a:t>төрлөөр</a:t>
                      </a:r>
                      <a:endParaRPr lang="en-US" sz="900" dirty="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905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latin typeface="Arial"/>
                          <a:ea typeface="Times New Roman"/>
                          <a:cs typeface="Times New Roman"/>
                        </a:rPr>
                        <a:t>Мөрийн дугаар</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905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latin typeface="Arial"/>
                          <a:ea typeface="Times New Roman"/>
                          <a:cs typeface="Times New Roman"/>
                        </a:rPr>
                        <a:t>Хэмжих нэгж</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905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latin typeface="Arial"/>
                          <a:ea typeface="Times New Roman"/>
                          <a:cs typeface="Times New Roman"/>
                        </a:rPr>
                        <a:t>Гүйцэтгэл</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9050" cap="flat" cmpd="sng" algn="ctr">
                      <a:solidFill>
                        <a:srgbClr val="F79646"/>
                      </a:solidFill>
                      <a:prstDash val="solid"/>
                      <a:round/>
                      <a:headEnd type="none" w="med" len="med"/>
                      <a:tailEnd type="none" w="med" len="med"/>
                    </a:lnB>
                  </a:tcPr>
                </a:tc>
              </a:tr>
              <a:tr h="168209">
                <a:tc>
                  <a:txBody>
                    <a:bodyPr/>
                    <a:lstStyle/>
                    <a:p>
                      <a:pPr marL="0" marR="0" algn="ctr">
                        <a:spcBef>
                          <a:spcPts val="0"/>
                        </a:spcBef>
                        <a:spcAft>
                          <a:spcPts val="0"/>
                        </a:spcAft>
                      </a:pPr>
                      <a:r>
                        <a:rPr lang="en-US" sz="1000" b="1" dirty="0">
                          <a:solidFill>
                            <a:srgbClr val="000000"/>
                          </a:solidFill>
                          <a:latin typeface="Arial"/>
                          <a:ea typeface="Times New Roman"/>
                          <a:cs typeface="Times New Roman"/>
                        </a:rPr>
                        <a:t> </a:t>
                      </a:r>
                      <a:endParaRPr lang="en-US" sz="900" dirty="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 </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spcBef>
                          <a:spcPts val="0"/>
                        </a:spcBef>
                        <a:spcAft>
                          <a:spcPts val="0"/>
                        </a:spcAft>
                      </a:pPr>
                      <a:r>
                        <a:rPr lang="en-US" sz="1000">
                          <a:solidFill>
                            <a:srgbClr val="000000"/>
                          </a:solidFill>
                          <a:latin typeface="Calibri"/>
                          <a:ea typeface="Times New Roman"/>
                          <a:cs typeface="Times New Roman"/>
                        </a:rPr>
                        <a:t> </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 </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96164">
                <a:tc>
                  <a:txBody>
                    <a:bodyPr/>
                    <a:lstStyle/>
                    <a:p>
                      <a:pPr marL="0" marR="0">
                        <a:spcBef>
                          <a:spcPts val="0"/>
                        </a:spcBef>
                        <a:spcAft>
                          <a:spcPts val="0"/>
                        </a:spcAft>
                      </a:pPr>
                      <a:r>
                        <a:rPr lang="en-US" sz="1000" b="1">
                          <a:solidFill>
                            <a:srgbClr val="000000"/>
                          </a:solidFill>
                          <a:latin typeface="Arial"/>
                          <a:ea typeface="Times New Roman"/>
                          <a:cs typeface="Times New Roman"/>
                        </a:rPr>
                        <a:t>Шинэ барилга, өргөтгөл, шинэчлэл - бүгд</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23943560.3</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Орон сууцны барилга-Угсармал</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2</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2691386</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Орон сууцны барилга-Тоосгон</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3</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latin typeface="Calibri"/>
                          <a:ea typeface="Times New Roman"/>
                          <a:cs typeface="Times New Roman"/>
                        </a:rPr>
                        <a:t> </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1853265.2</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Орон сууцны барилга-Бусад</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4</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0</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Орон сууцны бус барилга-Yйлдвэрийн</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5</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356000</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Орон сууцны бус барилга-Эмнэлэг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6</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3710000</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Орон сууцны бус барилга- Сургууль, соёлын</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7</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300000</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96164">
                <a:tc>
                  <a:txBody>
                    <a:bodyPr/>
                    <a:lstStyle/>
                    <a:p>
                      <a:pPr marL="0" marR="0">
                        <a:spcBef>
                          <a:spcPts val="0"/>
                        </a:spcBef>
                        <a:spcAft>
                          <a:spcPts val="0"/>
                        </a:spcAft>
                      </a:pPr>
                      <a:r>
                        <a:rPr lang="en-US" sz="1000" b="1">
                          <a:solidFill>
                            <a:srgbClr val="000000"/>
                          </a:solidFill>
                          <a:latin typeface="Arial"/>
                          <a:ea typeface="Times New Roman"/>
                          <a:cs typeface="Times New Roman"/>
                        </a:rPr>
                        <a:t>Орон сууцны бус барилга-Контор(албан тасалгааны зориулалттай)</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8</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3971000</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Орон сууцны бус барилга- Авто зам</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9</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9191909.1</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96164">
                <a:tc>
                  <a:txBody>
                    <a:bodyPr/>
                    <a:lstStyle/>
                    <a:p>
                      <a:pPr marL="0" marR="0">
                        <a:spcBef>
                          <a:spcPts val="0"/>
                        </a:spcBef>
                        <a:spcAft>
                          <a:spcPts val="0"/>
                        </a:spcAft>
                      </a:pPr>
                      <a:r>
                        <a:rPr lang="en-US" sz="1000" b="1">
                          <a:solidFill>
                            <a:srgbClr val="000000"/>
                          </a:solidFill>
                          <a:latin typeface="Arial"/>
                          <a:ea typeface="Times New Roman"/>
                          <a:cs typeface="Times New Roman"/>
                        </a:rPr>
                        <a:t>Барилга угсралт, их засварын ажил-бүгд</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10</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24299022.7</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Нийт ажиллагчид-Бүгд(дундаж тоо)</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11</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тоо</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438</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Барилгын ажиллагчид(дундаж тоо)</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12</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тоо</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400</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Үүнээс: инженер техникийн ажилтан(дундаж тоо)</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13</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тоо</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110</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Мэргэжлийн ажилчид(дундаж тоо)</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14</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тоо</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290</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Аж ахуйн нэгжийн нийт ажиллагсадын-цалингын сан</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15</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latin typeface="Arial"/>
                          <a:ea typeface="Times New Roman"/>
                          <a:cs typeface="Times New Roman"/>
                        </a:rPr>
                        <a:t>807523.8</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4757">
                <a:tc>
                  <a:txBody>
                    <a:bodyPr/>
                    <a:lstStyle/>
                    <a:p>
                      <a:pPr marL="0" marR="0">
                        <a:spcBef>
                          <a:spcPts val="0"/>
                        </a:spcBef>
                        <a:spcAft>
                          <a:spcPts val="0"/>
                        </a:spcAft>
                      </a:pPr>
                      <a:r>
                        <a:rPr lang="en-US" sz="1000" b="1">
                          <a:solidFill>
                            <a:srgbClr val="000000"/>
                          </a:solidFill>
                          <a:latin typeface="Arial"/>
                          <a:ea typeface="Times New Roman"/>
                          <a:cs typeface="Times New Roman"/>
                        </a:rPr>
                        <a:t>Барилгын ажиллагсадын-цалингын сан</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16</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000">
                          <a:solidFill>
                            <a:srgbClr val="000000"/>
                          </a:solidFill>
                          <a:latin typeface="Arial"/>
                          <a:ea typeface="Times New Roman"/>
                          <a:cs typeface="Times New Roman"/>
                        </a:rPr>
                        <a:t>600308.8</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96164">
                <a:tc gridSpan="2">
                  <a:txBody>
                    <a:bodyPr/>
                    <a:lstStyle/>
                    <a:p>
                      <a:pPr marL="0" marR="0" algn="ctr">
                        <a:spcBef>
                          <a:spcPts val="0"/>
                        </a:spcBef>
                        <a:spcAft>
                          <a:spcPts val="0"/>
                        </a:spcAft>
                      </a:pPr>
                      <a:r>
                        <a:rPr lang="en-US" sz="1000" b="1">
                          <a:solidFill>
                            <a:srgbClr val="000000"/>
                          </a:solidFill>
                          <a:latin typeface="Arial"/>
                          <a:ea typeface="Times New Roman"/>
                          <a:cs typeface="Times New Roman"/>
                        </a:rPr>
                        <a:t>Дүн</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мян.төг</a:t>
                      </a:r>
                      <a:endParaRPr lang="en-US" sz="90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000000"/>
                          </a:solidFill>
                          <a:latin typeface="Arial"/>
                          <a:ea typeface="Times New Roman"/>
                          <a:cs typeface="Times New Roman"/>
                        </a:rPr>
                        <a:t>71725213.9</a:t>
                      </a:r>
                      <a:endParaRPr lang="en-US" sz="900" dirty="0">
                        <a:latin typeface="Times New Roman"/>
                        <a:ea typeface="Times New Roman"/>
                        <a:cs typeface="Times New Roman"/>
                      </a:endParaRPr>
                    </a:p>
                  </a:txBody>
                  <a:tcPr marL="60117" marR="6011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
        <p:nvSpPr>
          <p:cNvPr id="22" name="Rectangle 21"/>
          <p:cNvSpPr/>
          <p:nvPr/>
        </p:nvSpPr>
        <p:spPr>
          <a:xfrm>
            <a:off x="1295400" y="1219201"/>
            <a:ext cx="7010400" cy="738664"/>
          </a:xfrm>
          <a:prstGeom prst="rect">
            <a:avLst/>
          </a:prstGeom>
        </p:spPr>
        <p:txBody>
          <a:bodyPr wrap="square">
            <a:spAutoFit/>
          </a:bodyPr>
          <a:lstStyle/>
          <a:p>
            <a:r>
              <a:rPr lang="eu-ES" sz="1400" dirty="0" smtClean="0"/>
              <a:t>Орон нут</a:t>
            </a:r>
            <a:r>
              <a:rPr lang="mn-MN" sz="1400" dirty="0" smtClean="0"/>
              <a:t>агт хийгдсэн </a:t>
            </a:r>
            <a:r>
              <a:rPr lang="eu-ES" sz="1400" dirty="0" smtClean="0"/>
              <a:t> барилгын компаниудын 201</a:t>
            </a:r>
            <a:r>
              <a:rPr lang="mn-MN" sz="1400" dirty="0" smtClean="0"/>
              <a:t>3</a:t>
            </a:r>
            <a:r>
              <a:rPr lang="eu-ES" sz="1400" dirty="0" smtClean="0"/>
              <a:t> оны барилга угсралт, их засварын ажил нь </a:t>
            </a:r>
            <a:r>
              <a:rPr lang="en-US" sz="1400" dirty="0" smtClean="0"/>
              <a:t>23943.6</a:t>
            </a:r>
            <a:r>
              <a:rPr lang="eu-ES" sz="1400" dirty="0" smtClean="0"/>
              <a:t> сая төгрөгийн гүйцэтгэлтэй байгаа нь өнгөрсөн оноос </a:t>
            </a:r>
            <a:r>
              <a:rPr lang="en-US" sz="1400" dirty="0" smtClean="0"/>
              <a:t>5 </a:t>
            </a:r>
            <a:r>
              <a:rPr lang="mn-MN" sz="1400" dirty="0" smtClean="0"/>
              <a:t>дахин</a:t>
            </a:r>
            <a:r>
              <a:rPr lang="eu-ES" sz="1400" dirty="0" smtClean="0"/>
              <a:t>  буюу </a:t>
            </a:r>
            <a:r>
              <a:rPr lang="en-US" sz="1400" dirty="0" smtClean="0"/>
              <a:t>19247.3 </a:t>
            </a:r>
            <a:r>
              <a:rPr lang="eu-ES" sz="1400" dirty="0" smtClean="0"/>
              <a:t>сая төгрөгөөр </a:t>
            </a:r>
            <a:r>
              <a:rPr lang="mn-MN" sz="1400" dirty="0" smtClean="0"/>
              <a:t>өссөн</a:t>
            </a:r>
            <a:r>
              <a:rPr lang="eu-ES" sz="1400" dirty="0" smtClean="0"/>
              <a:t> байна.</a:t>
            </a:r>
            <a:endParaRPr lang="en-US" sz="1400" dirty="0"/>
          </a:p>
        </p:txBody>
      </p:sp>
    </p:spTree>
    <p:extLst>
      <p:ext uri="{BB962C8B-B14F-4D97-AF65-F5344CB8AC3E}">
        <p14:creationId xmlns:p14="http://schemas.microsoft.com/office/powerpoint/2010/main" xmlns="" val="3621438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0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cxnSp>
        <p:nvCxnSpPr>
          <p:cNvPr id="16" name="Straight Connector 15"/>
          <p:cNvCxnSpPr/>
          <p:nvPr/>
        </p:nvCxnSpPr>
        <p:spPr>
          <a:xfrm>
            <a:off x="1295400" y="37338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1505" name="Rectangle 1"/>
          <p:cNvSpPr>
            <a:spLocks noChangeArrowheads="1"/>
          </p:cNvSpPr>
          <p:nvPr/>
        </p:nvSpPr>
        <p:spPr bwMode="auto">
          <a:xfrm>
            <a:off x="1066800" y="533400"/>
            <a:ext cx="74676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u-ES" sz="1400" dirty="0" smtClean="0"/>
              <a:t>201</a:t>
            </a:r>
            <a:r>
              <a:rPr lang="mn-MN" sz="1400" dirty="0" smtClean="0"/>
              <a:t>3</a:t>
            </a:r>
            <a:r>
              <a:rPr lang="eu-ES" sz="1400" dirty="0" smtClean="0"/>
              <a:t> онд тээврийн байгууллага болон хувь хүмүүсийн тээврийн орлогын мэдээг авч мэдээлсэн бөгөөд тээврийн орлого </a:t>
            </a:r>
            <a:r>
              <a:rPr lang="mn-MN" sz="1400" dirty="0" smtClean="0"/>
              <a:t>12752.9</a:t>
            </a:r>
            <a:r>
              <a:rPr lang="eu-ES" sz="1400" dirty="0" smtClean="0"/>
              <a:t> сая төгрөгт хүрч урьд оноос </a:t>
            </a:r>
            <a:r>
              <a:rPr lang="mn-MN" sz="1400" dirty="0" smtClean="0"/>
              <a:t>62</a:t>
            </a:r>
            <a:r>
              <a:rPr lang="eu-ES" sz="1400" dirty="0" smtClean="0"/>
              <a:t> хувиар буюу </a:t>
            </a:r>
            <a:r>
              <a:rPr lang="mn-MN" sz="1400" dirty="0" smtClean="0"/>
              <a:t>20843</a:t>
            </a:r>
            <a:r>
              <a:rPr lang="eu-ES" sz="1400" dirty="0" smtClean="0"/>
              <a:t>.</a:t>
            </a:r>
            <a:r>
              <a:rPr lang="mn-MN" sz="1400" dirty="0" smtClean="0"/>
              <a:t>9</a:t>
            </a:r>
            <a:r>
              <a:rPr lang="eu-ES" sz="1400" dirty="0" smtClean="0"/>
              <a:t> сая төгрөгөөр буурсан байна.</a:t>
            </a:r>
            <a:endParaRPr kumimoji="0" lang="eu-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Table 18"/>
          <p:cNvGraphicFramePr>
            <a:graphicFrameLocks noGrp="1"/>
          </p:cNvGraphicFramePr>
          <p:nvPr/>
        </p:nvGraphicFramePr>
        <p:xfrm>
          <a:off x="1143000" y="1371603"/>
          <a:ext cx="7467600" cy="2354271"/>
        </p:xfrm>
        <a:graphic>
          <a:graphicData uri="http://schemas.openxmlformats.org/drawingml/2006/table">
            <a:tbl>
              <a:tblPr/>
              <a:tblGrid>
                <a:gridCol w="2022638"/>
                <a:gridCol w="1804507"/>
                <a:gridCol w="1082433"/>
                <a:gridCol w="1106364"/>
                <a:gridCol w="1451658"/>
              </a:tblGrid>
              <a:tr h="196018">
                <a:tc rowSpan="2">
                  <a:txBody>
                    <a:bodyPr/>
                    <a:lstStyle/>
                    <a:p>
                      <a:pPr marL="0" marR="0">
                        <a:spcBef>
                          <a:spcPts val="0"/>
                        </a:spcBef>
                        <a:spcAft>
                          <a:spcPts val="0"/>
                        </a:spcAft>
                      </a:pPr>
                      <a:r>
                        <a:rPr lang="en-US" sz="1400" b="1" dirty="0" err="1">
                          <a:solidFill>
                            <a:srgbClr val="000000"/>
                          </a:solidFill>
                          <a:latin typeface="Arial"/>
                          <a:ea typeface="Times New Roman"/>
                          <a:cs typeface="Times New Roman"/>
                        </a:rPr>
                        <a:t>Үзүүлэлт</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905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Arial"/>
                          <a:ea typeface="Times New Roman"/>
                          <a:cs typeface="Times New Roman"/>
                        </a:rPr>
                        <a:t>Хэмжих</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a:noFill/>
                    </a:lnB>
                  </a:tcPr>
                </a:tc>
                <a:tc rowSpan="2">
                  <a:txBody>
                    <a:bodyPr/>
                    <a:lstStyle/>
                    <a:p>
                      <a:pPr marL="0" marR="0" algn="ctr">
                        <a:spcBef>
                          <a:spcPts val="0"/>
                        </a:spcBef>
                        <a:spcAft>
                          <a:spcPts val="0"/>
                        </a:spcAft>
                      </a:pPr>
                      <a:r>
                        <a:rPr lang="en-US" sz="1400" b="1">
                          <a:solidFill>
                            <a:srgbClr val="000000"/>
                          </a:solidFill>
                          <a:latin typeface="Arial"/>
                          <a:ea typeface="Times New Roman"/>
                          <a:cs typeface="Times New Roman"/>
                        </a:rPr>
                        <a:t>2012</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9050" cap="flat" cmpd="sng" algn="ctr">
                      <a:solidFill>
                        <a:srgbClr val="F79646"/>
                      </a:solidFill>
                      <a:prstDash val="solid"/>
                      <a:round/>
                      <a:headEnd type="none" w="med" len="med"/>
                      <a:tailEnd type="none" w="med" len="med"/>
                    </a:lnB>
                  </a:tcPr>
                </a:tc>
                <a:tc rowSpan="2">
                  <a:txBody>
                    <a:bodyPr/>
                    <a:lstStyle/>
                    <a:p>
                      <a:pPr marL="0" marR="0" algn="ctr">
                        <a:spcBef>
                          <a:spcPts val="0"/>
                        </a:spcBef>
                        <a:spcAft>
                          <a:spcPts val="0"/>
                        </a:spcAft>
                      </a:pPr>
                      <a:r>
                        <a:rPr lang="en-US" sz="1400" b="1">
                          <a:solidFill>
                            <a:srgbClr val="000000"/>
                          </a:solidFill>
                          <a:latin typeface="Arial"/>
                          <a:ea typeface="Times New Roman"/>
                          <a:cs typeface="Times New Roman"/>
                        </a:rPr>
                        <a:t>2013</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905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Arial"/>
                          <a:ea typeface="Times New Roman"/>
                          <a:cs typeface="Times New Roman"/>
                        </a:rPr>
                        <a:t>2013</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a:noFill/>
                    </a:lnB>
                  </a:tcPr>
                </a:tc>
              </a:tr>
              <a:tr h="206084">
                <a:tc vMerge="1">
                  <a:txBody>
                    <a:bodyPr/>
                    <a:lstStyle/>
                    <a:p>
                      <a:endParaRPr lang="en-US"/>
                    </a:p>
                  </a:txBody>
                  <a:tcPr/>
                </a:tc>
                <a:tc>
                  <a:txBody>
                    <a:bodyPr/>
                    <a:lstStyle/>
                    <a:p>
                      <a:pPr marL="0" marR="0" algn="ctr">
                        <a:spcBef>
                          <a:spcPts val="0"/>
                        </a:spcBef>
                        <a:spcAft>
                          <a:spcPts val="0"/>
                        </a:spcAft>
                      </a:pPr>
                      <a:r>
                        <a:rPr lang="en-US" sz="1400" b="1">
                          <a:solidFill>
                            <a:srgbClr val="000000"/>
                          </a:solidFill>
                          <a:latin typeface="Arial"/>
                          <a:ea typeface="Times New Roman"/>
                          <a:cs typeface="Times New Roman"/>
                        </a:rPr>
                        <a:t>нэгж</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a:noFill/>
                    </a:lnT>
                    <a:lnB w="19050" cap="flat" cmpd="sng" algn="ctr">
                      <a:solidFill>
                        <a:srgbClr val="F79646"/>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b="1">
                          <a:solidFill>
                            <a:srgbClr val="000000"/>
                          </a:solidFill>
                          <a:latin typeface="Arial"/>
                          <a:ea typeface="Times New Roman"/>
                          <a:cs typeface="Times New Roman"/>
                        </a:rPr>
                        <a:t>2012</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a:noFill/>
                    </a:lnT>
                    <a:lnB w="19050" cap="flat" cmpd="sng" algn="ctr">
                      <a:solidFill>
                        <a:srgbClr val="F79646"/>
                      </a:solidFill>
                      <a:prstDash val="solid"/>
                      <a:round/>
                      <a:headEnd type="none" w="med" len="med"/>
                      <a:tailEnd type="none" w="med" len="med"/>
                    </a:lnB>
                  </a:tcPr>
                </a:tc>
              </a:tr>
              <a:tr h="215620">
                <a:tc>
                  <a:txBody>
                    <a:bodyPr/>
                    <a:lstStyle/>
                    <a:p>
                      <a:pPr marL="0" marR="0">
                        <a:spcBef>
                          <a:spcPts val="0"/>
                        </a:spcBef>
                        <a:spcAft>
                          <a:spcPts val="0"/>
                        </a:spcAft>
                      </a:pPr>
                      <a:r>
                        <a:rPr lang="en-US" sz="1400" b="1" dirty="0" err="1">
                          <a:solidFill>
                            <a:srgbClr val="000000"/>
                          </a:solidFill>
                          <a:latin typeface="Arial"/>
                          <a:ea typeface="Times New Roman"/>
                          <a:cs typeface="Times New Roman"/>
                        </a:rPr>
                        <a:t>Ачаа</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эргэлт</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400">
                          <a:solidFill>
                            <a:srgbClr val="000000"/>
                          </a:solidFill>
                          <a:latin typeface="Arial"/>
                          <a:ea typeface="Times New Roman"/>
                          <a:cs typeface="Times New Roman"/>
                        </a:rPr>
                        <a:t>мян.тн.км</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a:solidFill>
                            <a:srgbClr val="000000"/>
                          </a:solidFill>
                          <a:latin typeface="Arial"/>
                          <a:ea typeface="Times New Roman"/>
                          <a:cs typeface="Times New Roman"/>
                        </a:rPr>
                        <a:t>658004</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a:solidFill>
                            <a:srgbClr val="000000"/>
                          </a:solidFill>
                          <a:latin typeface="Arial"/>
                          <a:ea typeface="Times New Roman"/>
                          <a:cs typeface="Times New Roman"/>
                        </a:rPr>
                        <a:t>208615</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a:solidFill>
                            <a:srgbClr val="000000"/>
                          </a:solidFill>
                          <a:latin typeface="Arial"/>
                          <a:ea typeface="Times New Roman"/>
                          <a:cs typeface="Times New Roman"/>
                        </a:rPr>
                        <a:t>31.7</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905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06084">
                <a:tc>
                  <a:txBody>
                    <a:bodyPr/>
                    <a:lstStyle/>
                    <a:p>
                      <a:pPr marL="0" marR="0">
                        <a:spcBef>
                          <a:spcPts val="0"/>
                        </a:spcBef>
                        <a:spcAft>
                          <a:spcPts val="0"/>
                        </a:spcAft>
                      </a:pPr>
                      <a:r>
                        <a:rPr lang="en-US" sz="1400" b="1" dirty="0" err="1">
                          <a:solidFill>
                            <a:srgbClr val="000000"/>
                          </a:solidFill>
                          <a:latin typeface="Arial"/>
                          <a:ea typeface="Times New Roman"/>
                          <a:cs typeface="Times New Roman"/>
                        </a:rPr>
                        <a:t>Тээсэн</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ачаа</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400" dirty="0" err="1">
                          <a:solidFill>
                            <a:srgbClr val="000000"/>
                          </a:solidFill>
                          <a:latin typeface="Arial"/>
                          <a:ea typeface="Times New Roman"/>
                          <a:cs typeface="Times New Roman"/>
                        </a:rPr>
                        <a:t>мян.тн</a:t>
                      </a:r>
                      <a:r>
                        <a:rPr lang="en-US" sz="1400" dirty="0">
                          <a:solidFill>
                            <a:srgbClr val="000000"/>
                          </a:solidFill>
                          <a:latin typeface="Arial"/>
                          <a:ea typeface="Times New Roman"/>
                          <a:cs typeface="Times New Roman"/>
                        </a:rPr>
                        <a:t>.</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latin typeface="Arial"/>
                          <a:ea typeface="Times New Roman"/>
                          <a:cs typeface="Times New Roman"/>
                        </a:rPr>
                        <a:t>1352.8</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latin typeface="Arial"/>
                          <a:ea typeface="Times New Roman"/>
                          <a:cs typeface="Times New Roman"/>
                        </a:rPr>
                        <a:t>727.1</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latin typeface="Arial"/>
                          <a:ea typeface="Times New Roman"/>
                          <a:cs typeface="Times New Roman"/>
                        </a:rPr>
                        <a:t>53.7</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6084">
                <a:tc>
                  <a:txBody>
                    <a:bodyPr/>
                    <a:lstStyle/>
                    <a:p>
                      <a:pPr marL="0" marR="0">
                        <a:spcBef>
                          <a:spcPts val="0"/>
                        </a:spcBef>
                        <a:spcAft>
                          <a:spcPts val="0"/>
                        </a:spcAft>
                      </a:pPr>
                      <a:r>
                        <a:rPr lang="en-US" sz="1400" b="1">
                          <a:solidFill>
                            <a:srgbClr val="000000"/>
                          </a:solidFill>
                          <a:latin typeface="Arial"/>
                          <a:ea typeface="Times New Roman"/>
                          <a:cs typeface="Times New Roman"/>
                        </a:rPr>
                        <a:t>Зорчигч эргэлт</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400" dirty="0" err="1">
                          <a:solidFill>
                            <a:srgbClr val="000000"/>
                          </a:solidFill>
                          <a:latin typeface="Arial"/>
                          <a:ea typeface="Times New Roman"/>
                          <a:cs typeface="Times New Roman"/>
                        </a:rPr>
                        <a:t>мян.хүн.км</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a:solidFill>
                            <a:srgbClr val="000000"/>
                          </a:solidFill>
                          <a:latin typeface="Arial"/>
                          <a:ea typeface="Times New Roman"/>
                          <a:cs typeface="Times New Roman"/>
                        </a:rPr>
                        <a:t>38267.1</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a:solidFill>
                            <a:srgbClr val="000000"/>
                          </a:solidFill>
                          <a:latin typeface="Arial"/>
                          <a:ea typeface="Times New Roman"/>
                          <a:cs typeface="Times New Roman"/>
                        </a:rPr>
                        <a:t>87567</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a:solidFill>
                            <a:srgbClr val="000000"/>
                          </a:solidFill>
                          <a:latin typeface="Arial"/>
                          <a:ea typeface="Times New Roman"/>
                          <a:cs typeface="Times New Roman"/>
                        </a:rPr>
                        <a:t>228.8</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06084">
                <a:tc>
                  <a:txBody>
                    <a:bodyPr/>
                    <a:lstStyle/>
                    <a:p>
                      <a:pPr marL="0" marR="0">
                        <a:spcBef>
                          <a:spcPts val="0"/>
                        </a:spcBef>
                        <a:spcAft>
                          <a:spcPts val="0"/>
                        </a:spcAft>
                      </a:pPr>
                      <a:r>
                        <a:rPr lang="en-US" sz="1400" b="1">
                          <a:solidFill>
                            <a:srgbClr val="000000"/>
                          </a:solidFill>
                          <a:latin typeface="Arial"/>
                          <a:ea typeface="Times New Roman"/>
                          <a:cs typeface="Times New Roman"/>
                        </a:rPr>
                        <a:t>Үүнээс: дотоодод</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400" dirty="0" err="1">
                          <a:solidFill>
                            <a:srgbClr val="000000"/>
                          </a:solidFill>
                          <a:latin typeface="Arial"/>
                          <a:ea typeface="Times New Roman"/>
                          <a:cs typeface="Times New Roman"/>
                        </a:rPr>
                        <a:t>мян.хүн.км</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latin typeface="Arial"/>
                          <a:ea typeface="Times New Roman"/>
                          <a:cs typeface="Times New Roman"/>
                        </a:rPr>
                        <a:t>38267.1</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latin typeface="Arial"/>
                          <a:ea typeface="Times New Roman"/>
                          <a:cs typeface="Times New Roman"/>
                        </a:rPr>
                        <a:t>87567</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latin typeface="Arial"/>
                          <a:ea typeface="Times New Roman"/>
                          <a:cs typeface="Times New Roman"/>
                        </a:rPr>
                        <a:t>228.8</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6084">
                <a:tc>
                  <a:txBody>
                    <a:bodyPr/>
                    <a:lstStyle/>
                    <a:p>
                      <a:pPr marL="0" marR="0">
                        <a:spcBef>
                          <a:spcPts val="0"/>
                        </a:spcBef>
                        <a:spcAft>
                          <a:spcPts val="0"/>
                        </a:spcAft>
                      </a:pPr>
                      <a:r>
                        <a:rPr lang="en-US" sz="1400" b="1">
                          <a:solidFill>
                            <a:srgbClr val="000000"/>
                          </a:solidFill>
                          <a:latin typeface="Arial"/>
                          <a:ea typeface="Times New Roman"/>
                          <a:cs typeface="Times New Roman"/>
                        </a:rPr>
                        <a:t>Тээсэн зорчигч</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400">
                          <a:solidFill>
                            <a:srgbClr val="000000"/>
                          </a:solidFill>
                          <a:latin typeface="Arial"/>
                          <a:ea typeface="Times New Roman"/>
                          <a:cs typeface="Times New Roman"/>
                        </a:rPr>
                        <a:t>мян.хүн</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dirty="0">
                          <a:solidFill>
                            <a:srgbClr val="000000"/>
                          </a:solidFill>
                          <a:latin typeface="Arial"/>
                          <a:ea typeface="Times New Roman"/>
                          <a:cs typeface="Times New Roman"/>
                        </a:rPr>
                        <a:t>111.8</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dirty="0">
                          <a:solidFill>
                            <a:srgbClr val="000000"/>
                          </a:solidFill>
                          <a:latin typeface="Arial"/>
                          <a:ea typeface="Times New Roman"/>
                          <a:cs typeface="Times New Roman"/>
                        </a:rPr>
                        <a:t>233.4</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a:solidFill>
                            <a:srgbClr val="000000"/>
                          </a:solidFill>
                          <a:latin typeface="Arial"/>
                          <a:ea typeface="Times New Roman"/>
                          <a:cs typeface="Times New Roman"/>
                        </a:rPr>
                        <a:t>208.4</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06084">
                <a:tc>
                  <a:txBody>
                    <a:bodyPr/>
                    <a:lstStyle/>
                    <a:p>
                      <a:pPr marL="0" marR="0">
                        <a:spcBef>
                          <a:spcPts val="0"/>
                        </a:spcBef>
                        <a:spcAft>
                          <a:spcPts val="0"/>
                        </a:spcAft>
                      </a:pPr>
                      <a:r>
                        <a:rPr lang="en-US" sz="1400" b="1">
                          <a:solidFill>
                            <a:srgbClr val="000000"/>
                          </a:solidFill>
                          <a:latin typeface="Arial"/>
                          <a:ea typeface="Times New Roman"/>
                          <a:cs typeface="Times New Roman"/>
                        </a:rPr>
                        <a:t>Үүнээс: дотоодод</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Arial"/>
                          <a:ea typeface="Times New Roman"/>
                          <a:cs typeface="Times New Roman"/>
                        </a:rPr>
                        <a:t>мян.хүн</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latin typeface="Arial"/>
                          <a:ea typeface="Times New Roman"/>
                          <a:cs typeface="Times New Roman"/>
                        </a:rPr>
                        <a:t>111.8</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latin typeface="Arial"/>
                          <a:ea typeface="Times New Roman"/>
                          <a:cs typeface="Times New Roman"/>
                        </a:rPr>
                        <a:t>233.4</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latin typeface="Arial"/>
                          <a:ea typeface="Times New Roman"/>
                          <a:cs typeface="Times New Roman"/>
                        </a:rPr>
                        <a:t>208.4</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6084">
                <a:tc>
                  <a:txBody>
                    <a:bodyPr/>
                    <a:lstStyle/>
                    <a:p>
                      <a:pPr marL="0" marR="0">
                        <a:spcBef>
                          <a:spcPts val="0"/>
                        </a:spcBef>
                        <a:spcAft>
                          <a:spcPts val="0"/>
                        </a:spcAft>
                      </a:pPr>
                      <a:r>
                        <a:rPr lang="en-US" sz="1400" b="1">
                          <a:solidFill>
                            <a:srgbClr val="000000"/>
                          </a:solidFill>
                          <a:latin typeface="Arial"/>
                          <a:ea typeface="Times New Roman"/>
                          <a:cs typeface="Times New Roman"/>
                        </a:rPr>
                        <a:t>Тээврийн орлого</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ctr">
                        <a:spcBef>
                          <a:spcPts val="0"/>
                        </a:spcBef>
                        <a:spcAft>
                          <a:spcPts val="0"/>
                        </a:spcAft>
                      </a:pPr>
                      <a:r>
                        <a:rPr lang="en-US" sz="1400">
                          <a:solidFill>
                            <a:srgbClr val="000000"/>
                          </a:solidFill>
                          <a:latin typeface="Arial"/>
                          <a:ea typeface="Times New Roman"/>
                          <a:cs typeface="Times New Roman"/>
                        </a:rPr>
                        <a:t>сая.төг</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a:solidFill>
                            <a:srgbClr val="000000"/>
                          </a:solidFill>
                          <a:latin typeface="Arial"/>
                          <a:ea typeface="Times New Roman"/>
                          <a:cs typeface="Times New Roman"/>
                        </a:rPr>
                        <a:t>33596.8</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dirty="0">
                          <a:solidFill>
                            <a:srgbClr val="000000"/>
                          </a:solidFill>
                          <a:latin typeface="Arial"/>
                          <a:ea typeface="Times New Roman"/>
                          <a:cs typeface="Times New Roman"/>
                        </a:rPr>
                        <a:t>12752.9</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spcBef>
                          <a:spcPts val="0"/>
                        </a:spcBef>
                        <a:spcAft>
                          <a:spcPts val="0"/>
                        </a:spcAft>
                      </a:pPr>
                      <a:r>
                        <a:rPr lang="en-US" sz="1400" dirty="0">
                          <a:solidFill>
                            <a:srgbClr val="000000"/>
                          </a:solidFill>
                          <a:latin typeface="Arial"/>
                          <a:ea typeface="Times New Roman"/>
                          <a:cs typeface="Times New Roman"/>
                        </a:rPr>
                        <a:t>38.0</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431771">
                <a:tc>
                  <a:txBody>
                    <a:bodyPr/>
                    <a:lstStyle/>
                    <a:p>
                      <a:pPr marL="0" marR="0">
                        <a:spcBef>
                          <a:spcPts val="0"/>
                        </a:spcBef>
                        <a:spcAft>
                          <a:spcPts val="0"/>
                        </a:spcAft>
                      </a:pPr>
                      <a:r>
                        <a:rPr lang="en-US" sz="1400" b="1">
                          <a:solidFill>
                            <a:srgbClr val="000000"/>
                          </a:solidFill>
                          <a:latin typeface="Arial"/>
                          <a:ea typeface="Times New Roman"/>
                          <a:cs typeface="Times New Roman"/>
                        </a:rPr>
                        <a:t>Тээврийн ажиллагсад</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Arial"/>
                          <a:ea typeface="Times New Roman"/>
                          <a:cs typeface="Times New Roman"/>
                        </a:rPr>
                        <a:t>хүн</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latin typeface="Arial"/>
                          <a:ea typeface="Times New Roman"/>
                          <a:cs typeface="Times New Roman"/>
                        </a:rPr>
                        <a:t>440</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a:solidFill>
                            <a:srgbClr val="000000"/>
                          </a:solidFill>
                          <a:latin typeface="Arial"/>
                          <a:ea typeface="Times New Roman"/>
                          <a:cs typeface="Times New Roman"/>
                        </a:rPr>
                        <a:t> </a:t>
                      </a:r>
                      <a:endParaRPr lang="en-US" sz="140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latin typeface="Arial"/>
                          <a:ea typeface="Times New Roman"/>
                          <a:cs typeface="Times New Roman"/>
                        </a:rPr>
                        <a:t> </a:t>
                      </a:r>
                      <a:endParaRPr lang="en-US" sz="1400" dirty="0">
                        <a:latin typeface="Times New Roman"/>
                        <a:ea typeface="Times New Roman"/>
                        <a:cs typeface="Times New Roman"/>
                      </a:endParaRPr>
                    </a:p>
                  </a:txBody>
                  <a:tcPr marL="62767" marR="62767"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pic>
        <p:nvPicPr>
          <p:cNvPr id="21506" name="Chart 1"/>
          <p:cNvPicPr>
            <a:picLocks noChangeArrowheads="1"/>
          </p:cNvPicPr>
          <p:nvPr/>
        </p:nvPicPr>
        <p:blipFill>
          <a:blip r:embed="rId3" cstate="print"/>
          <a:srcRect/>
          <a:stretch>
            <a:fillRect/>
          </a:stretch>
        </p:blipFill>
        <p:spPr bwMode="auto">
          <a:xfrm>
            <a:off x="1219200" y="3810000"/>
            <a:ext cx="7467600" cy="2514600"/>
          </a:xfrm>
          <a:prstGeom prst="rect">
            <a:avLst/>
          </a:prstGeom>
          <a:noFill/>
          <a:ln w="9525">
            <a:noFill/>
            <a:miter lim="800000"/>
            <a:headEnd/>
            <a:tailEnd/>
          </a:ln>
        </p:spPr>
      </p:pic>
    </p:spTree>
    <p:extLst>
      <p:ext uri="{BB962C8B-B14F-4D97-AF65-F5344CB8AC3E}">
        <p14:creationId xmlns:p14="http://schemas.microsoft.com/office/powerpoint/2010/main" xmlns="" val="3621438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2A4046-E39A-466D-A6D8-678712B637D0}" type="slidenum">
              <a:rPr lang="en-US" smtClean="0"/>
              <a:pPr>
                <a:defRPr/>
              </a:pPr>
              <a:t>23</a:t>
            </a:fld>
            <a:endParaRPr lang="en-US" dirty="0"/>
          </a:p>
        </p:txBody>
      </p:sp>
      <p:sp>
        <p:nvSpPr>
          <p:cNvPr id="33795" name="Rectangle 7"/>
          <p:cNvSpPr>
            <a:spLocks noChangeArrowheads="1"/>
          </p:cNvSpPr>
          <p:nvPr/>
        </p:nvSpPr>
        <p:spPr bwMode="auto">
          <a:xfrm>
            <a:off x="838200" y="527050"/>
            <a:ext cx="7543800" cy="400050"/>
          </a:xfrm>
          <a:prstGeom prst="rect">
            <a:avLst/>
          </a:prstGeom>
          <a:solidFill>
            <a:srgbClr val="996600"/>
          </a:solidFill>
          <a:ln w="9525">
            <a:noFill/>
            <a:miter lim="800000"/>
            <a:headEnd/>
            <a:tailEnd/>
          </a:ln>
        </p:spPr>
        <p:txBody>
          <a:bodyPr wrap="square">
            <a:spAutoFit/>
          </a:bodyPr>
          <a:lstStyle/>
          <a:p>
            <a:pPr>
              <a:spcAft>
                <a:spcPts val="1200"/>
              </a:spcAft>
            </a:pPr>
            <a:r>
              <a:rPr lang="mn-MN" altLang="en-US" sz="2000" b="1" dirty="0">
                <a:latin typeface="Arial Unicode MS" pitchFamily="34" charset="-128"/>
                <a:ea typeface="Arial Unicode MS" pitchFamily="34" charset="-128"/>
                <a:cs typeface="Arial Unicode MS" pitchFamily="34" charset="-128"/>
              </a:rPr>
              <a:t>6.</a:t>
            </a:r>
            <a:r>
              <a:rPr lang="en-US" altLang="en-US" sz="2000" b="1" dirty="0">
                <a:latin typeface="Arial Unicode MS" pitchFamily="34" charset="-128"/>
                <a:ea typeface="Arial Unicode MS" pitchFamily="34" charset="-128"/>
                <a:cs typeface="Arial Unicode MS" pitchFamily="34" charset="-128"/>
              </a:rPr>
              <a:t> </a:t>
            </a:r>
            <a:r>
              <a:rPr lang="mn-MN" altLang="en-US" sz="2000" b="1" dirty="0">
                <a:latin typeface="Arial Unicode MS" pitchFamily="34" charset="-128"/>
                <a:ea typeface="Arial Unicode MS" pitchFamily="34" charset="-128"/>
                <a:cs typeface="Arial Unicode MS" pitchFamily="34" charset="-128"/>
              </a:rPr>
              <a:t>Статистикийн мэдээллийг хаанаас авч болох вэ</a:t>
            </a:r>
            <a:r>
              <a:rPr lang="en-US" altLang="en-US" sz="2000" b="1" dirty="0">
                <a:latin typeface="Arial Unicode MS" pitchFamily="34" charset="-128"/>
                <a:ea typeface="Arial Unicode MS" pitchFamily="34" charset="-128"/>
                <a:cs typeface="Arial Unicode MS" pitchFamily="34" charset="-128"/>
              </a:rPr>
              <a:t>?</a:t>
            </a:r>
            <a:r>
              <a:rPr lang="mn-MN" altLang="en-US" sz="2000" b="1" dirty="0">
                <a:latin typeface="Arial Unicode MS" pitchFamily="34" charset="-128"/>
                <a:ea typeface="Arial Unicode MS" pitchFamily="34" charset="-128"/>
                <a:cs typeface="Arial Unicode MS" pitchFamily="34" charset="-128"/>
              </a:rPr>
              <a:t> </a:t>
            </a:r>
          </a:p>
        </p:txBody>
      </p:sp>
      <p:sp>
        <p:nvSpPr>
          <p:cNvPr id="33796" name="Rectangle 3"/>
          <p:cNvSpPr>
            <a:spLocks noChangeArrowheads="1"/>
          </p:cNvSpPr>
          <p:nvPr/>
        </p:nvSpPr>
        <p:spPr bwMode="auto">
          <a:xfrm>
            <a:off x="2266950" y="1538288"/>
            <a:ext cx="2027238" cy="461962"/>
          </a:xfrm>
          <a:prstGeom prst="rect">
            <a:avLst/>
          </a:prstGeom>
          <a:noFill/>
          <a:ln w="9525">
            <a:noFill/>
            <a:miter lim="800000"/>
            <a:headEnd/>
            <a:tailEnd/>
          </a:ln>
        </p:spPr>
        <p:txBody>
          <a:bodyPr>
            <a:spAutoFit/>
          </a:bodyPr>
          <a:lstStyle/>
          <a:p>
            <a:r>
              <a:rPr lang="en-US" altLang="en-US" sz="2400" b="1">
                <a:solidFill>
                  <a:srgbClr val="0070C0"/>
                </a:solidFill>
                <a:latin typeface="Arial Unicode MS" pitchFamily="34" charset="-128"/>
                <a:ea typeface="Arial Unicode MS" pitchFamily="34" charset="-128"/>
                <a:cs typeface="Arial Unicode MS" pitchFamily="34" charset="-128"/>
              </a:rPr>
              <a:t>ezStat</a:t>
            </a:r>
          </a:p>
        </p:txBody>
      </p:sp>
      <p:pic>
        <p:nvPicPr>
          <p:cNvPr id="33797" name="Picture 2" descr="D:\NSO\Monstat App Project\ezStat banner.jpg"/>
          <p:cNvPicPr>
            <a:picLocks noChangeAspect="1" noChangeArrowheads="1"/>
          </p:cNvPicPr>
          <p:nvPr/>
        </p:nvPicPr>
        <p:blipFill>
          <a:blip r:embed="rId2" cstate="print"/>
          <a:srcRect l="4993" t="7997" r="5348" b="12035"/>
          <a:stretch>
            <a:fillRect/>
          </a:stretch>
        </p:blipFill>
        <p:spPr bwMode="auto">
          <a:xfrm>
            <a:off x="1390650" y="2214563"/>
            <a:ext cx="2903538" cy="2006600"/>
          </a:xfrm>
          <a:prstGeom prst="rect">
            <a:avLst/>
          </a:prstGeom>
          <a:noFill/>
          <a:ln w="9525">
            <a:noFill/>
            <a:miter lim="800000"/>
            <a:headEnd/>
            <a:tailEnd/>
          </a:ln>
        </p:spPr>
      </p:pic>
      <p:sp>
        <p:nvSpPr>
          <p:cNvPr id="9" name="Subtitle 2"/>
          <p:cNvSpPr txBox="1">
            <a:spLocks/>
          </p:cNvSpPr>
          <p:nvPr/>
        </p:nvSpPr>
        <p:spPr>
          <a:xfrm>
            <a:off x="1365250" y="4286250"/>
            <a:ext cx="2928938" cy="12954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0"/>
              </a:spcBef>
              <a:defRPr/>
            </a:pPr>
            <a:r>
              <a:rPr lang="en-US" altLang="ko-KR" sz="1600" u="sng" dirty="0" err="1">
                <a:solidFill>
                  <a:srgbClr val="0070C0"/>
                </a:solidFill>
                <a:latin typeface="Arial Unicode MS" pitchFamily="34" charset="-128"/>
                <a:ea typeface="Arial Unicode MS" pitchFamily="34" charset="-128"/>
                <a:cs typeface="Arial Unicode MS" pitchFamily="34" charset="-128"/>
              </a:rPr>
              <a:t>ezStat</a:t>
            </a:r>
            <a:r>
              <a:rPr lang="mn-MN" altLang="ko-KR" sz="1600" u="sng" dirty="0">
                <a:solidFill>
                  <a:srgbClr val="0070C0"/>
                </a:solidFill>
                <a:latin typeface="Arial Unicode MS" pitchFamily="34" charset="-128"/>
                <a:ea typeface="Arial Unicode MS" pitchFamily="34" charset="-128"/>
                <a:cs typeface="Arial Unicode MS" pitchFamily="34" charset="-128"/>
              </a:rPr>
              <a:t>: </a:t>
            </a:r>
            <a:endParaRPr lang="en-US" altLang="ko-KR" sz="1600" u="sng" dirty="0">
              <a:solidFill>
                <a:srgbClr val="0070C0"/>
              </a:solidFill>
              <a:latin typeface="Arial Unicode MS" pitchFamily="34" charset="-128"/>
              <a:ea typeface="Arial Unicode MS" pitchFamily="34" charset="-128"/>
              <a:cs typeface="Arial Unicode MS" pitchFamily="34" charset="-128"/>
            </a:endParaRPr>
          </a:p>
          <a:p>
            <a:pPr marL="0" lvl="1" algn="l">
              <a:spcBef>
                <a:spcPct val="0"/>
              </a:spcBef>
              <a:defRPr/>
            </a:pPr>
            <a:r>
              <a:rPr lang="en-US" altLang="ko-KR" sz="1600" dirty="0" smtClean="0">
                <a:solidFill>
                  <a:srgbClr val="0070C0"/>
                </a:solidFill>
                <a:latin typeface="Arial Unicode MS" pitchFamily="34" charset="-128"/>
                <a:ea typeface="Arial Unicode MS" pitchFamily="34" charset="-128"/>
                <a:cs typeface="Arial Unicode MS" pitchFamily="34" charset="-128"/>
              </a:rPr>
              <a:t>www.1212.mn </a:t>
            </a:r>
            <a:r>
              <a:rPr lang="mn-MN" altLang="ko-KR" sz="1600" dirty="0" smtClean="0">
                <a:solidFill>
                  <a:srgbClr val="0070C0"/>
                </a:solidFill>
                <a:latin typeface="Arial Unicode MS" pitchFamily="34" charset="-128"/>
                <a:ea typeface="Arial Unicode MS" pitchFamily="34" charset="-128"/>
                <a:cs typeface="Arial Unicode MS" pitchFamily="34" charset="-128"/>
              </a:rPr>
              <a:t>вэб сайтын </a:t>
            </a:r>
          </a:p>
          <a:p>
            <a:pPr marL="0" lvl="1" algn="l">
              <a:spcBef>
                <a:spcPct val="0"/>
              </a:spcBef>
              <a:defRPr/>
            </a:pPr>
            <a:r>
              <a:rPr lang="mn-MN" altLang="ko-KR" sz="1600" dirty="0" smtClean="0">
                <a:solidFill>
                  <a:srgbClr val="0070C0"/>
                </a:solidFill>
                <a:latin typeface="Arial Unicode MS" pitchFamily="34" charset="-128"/>
                <a:ea typeface="Arial Unicode MS" pitchFamily="34" charset="-128"/>
                <a:cs typeface="Arial Unicode MS" pitchFamily="34" charset="-128"/>
              </a:rPr>
              <a:t>үзүүлэлтүүдийг </a:t>
            </a:r>
            <a:r>
              <a:rPr lang="en-US" altLang="ko-KR" sz="1600" dirty="0">
                <a:solidFill>
                  <a:srgbClr val="0070C0"/>
                </a:solidFill>
                <a:latin typeface="Arial Unicode MS" pitchFamily="34" charset="-128"/>
                <a:ea typeface="Arial Unicode MS" pitchFamily="34" charset="-128"/>
                <a:cs typeface="Arial Unicode MS" pitchFamily="34" charset="-128"/>
              </a:rPr>
              <a:t>iPhone, </a:t>
            </a:r>
            <a:r>
              <a:rPr lang="en-US" altLang="ko-KR" sz="1600" dirty="0" err="1">
                <a:solidFill>
                  <a:srgbClr val="0070C0"/>
                </a:solidFill>
                <a:latin typeface="Arial Unicode MS" pitchFamily="34" charset="-128"/>
                <a:ea typeface="Arial Unicode MS" pitchFamily="34" charset="-128"/>
                <a:cs typeface="Arial Unicode MS" pitchFamily="34" charset="-128"/>
              </a:rPr>
              <a:t>iPad</a:t>
            </a:r>
            <a:r>
              <a:rPr lang="en-US" altLang="ko-KR" sz="1600" dirty="0">
                <a:solidFill>
                  <a:srgbClr val="0070C0"/>
                </a:solidFill>
                <a:latin typeface="Arial Unicode MS" pitchFamily="34" charset="-128"/>
                <a:ea typeface="Arial Unicode MS" pitchFamily="34" charset="-128"/>
                <a:cs typeface="Arial Unicode MS" pitchFamily="34" charset="-128"/>
              </a:rPr>
              <a:t> </a:t>
            </a:r>
            <a:r>
              <a:rPr lang="mn-MN" altLang="ko-KR" sz="1600" dirty="0">
                <a:solidFill>
                  <a:srgbClr val="0070C0"/>
                </a:solidFill>
                <a:latin typeface="Arial Unicode MS" pitchFamily="34" charset="-128"/>
                <a:ea typeface="Arial Unicode MS" pitchFamily="34" charset="-128"/>
                <a:cs typeface="Arial Unicode MS" pitchFamily="34" charset="-128"/>
              </a:rPr>
              <a:t>төхөөрөмж ашиглан үзэх боломжтой аппликейшн</a:t>
            </a:r>
            <a:r>
              <a:rPr lang="en-US" altLang="ko-KR" sz="1600" dirty="0">
                <a:solidFill>
                  <a:srgbClr val="0070C0"/>
                </a:solidFill>
                <a:latin typeface="Arial Unicode MS" pitchFamily="34" charset="-128"/>
                <a:ea typeface="Arial Unicode MS" pitchFamily="34" charset="-128"/>
                <a:cs typeface="Arial Unicode MS" pitchFamily="34" charset="-128"/>
              </a:rPr>
              <a:t> </a:t>
            </a:r>
          </a:p>
        </p:txBody>
      </p:sp>
      <p:pic>
        <p:nvPicPr>
          <p:cNvPr id="33799" name="Picture 4"/>
          <p:cNvPicPr>
            <a:picLocks noChangeAspect="1" noChangeArrowheads="1"/>
          </p:cNvPicPr>
          <p:nvPr/>
        </p:nvPicPr>
        <p:blipFill>
          <a:blip r:embed="rId3" cstate="print"/>
          <a:srcRect/>
          <a:stretch>
            <a:fillRect/>
          </a:stretch>
        </p:blipFill>
        <p:spPr bwMode="auto">
          <a:xfrm>
            <a:off x="1390650" y="1284288"/>
            <a:ext cx="876300" cy="876300"/>
          </a:xfrm>
          <a:prstGeom prst="rect">
            <a:avLst/>
          </a:prstGeom>
          <a:noFill/>
          <a:ln w="9525">
            <a:noFill/>
            <a:miter lim="800000"/>
            <a:headEnd/>
            <a:tailEnd/>
          </a:ln>
          <a:effectLst/>
        </p:spPr>
      </p:pic>
      <p:sp>
        <p:nvSpPr>
          <p:cNvPr id="11" name="Subtitle 2"/>
          <p:cNvSpPr txBox="1">
            <a:spLocks/>
          </p:cNvSpPr>
          <p:nvPr/>
        </p:nvSpPr>
        <p:spPr>
          <a:xfrm>
            <a:off x="5334000" y="4262438"/>
            <a:ext cx="3203575" cy="1628775"/>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pitchFamily="2" charset="2"/>
              <a:buNone/>
              <a:defRPr/>
            </a:pPr>
            <a:r>
              <a:rPr lang="en-US" sz="1600" u="sng" dirty="0" err="1">
                <a:solidFill>
                  <a:srgbClr val="0070C0"/>
                </a:solidFill>
                <a:effectLst/>
                <a:latin typeface="Arial Unicode MS" pitchFamily="34" charset="-128"/>
                <a:ea typeface="Arial Unicode MS" pitchFamily="34" charset="-128"/>
                <a:cs typeface="Arial Unicode MS" pitchFamily="34" charset="-128"/>
              </a:rPr>
              <a:t>Monstat</a:t>
            </a:r>
            <a:r>
              <a:rPr lang="en-US" sz="1600" u="sng" dirty="0">
                <a:solidFill>
                  <a:srgbClr val="0070C0"/>
                </a:solidFill>
                <a:effectLst/>
                <a:latin typeface="Arial Unicode MS" pitchFamily="34" charset="-128"/>
                <a:ea typeface="Arial Unicode MS" pitchFamily="34" charset="-128"/>
                <a:cs typeface="Arial Unicode MS" pitchFamily="34" charset="-128"/>
              </a:rPr>
              <a:t>: </a:t>
            </a:r>
            <a:endParaRPr lang="mn-MN" sz="1600" u="sng" dirty="0">
              <a:solidFill>
                <a:srgbClr val="0070C0"/>
              </a:solidFill>
              <a:effectLst/>
              <a:latin typeface="Arial Unicode MS" pitchFamily="34" charset="-128"/>
              <a:ea typeface="Arial Unicode MS" pitchFamily="34" charset="-128"/>
              <a:cs typeface="Arial Unicode MS" pitchFamily="34" charset="-128"/>
            </a:endParaRPr>
          </a:p>
          <a:p>
            <a:pPr marL="0" lvl="1" indent="0" eaLnBrk="1" hangingPunct="1">
              <a:spcBef>
                <a:spcPct val="0"/>
              </a:spcBef>
              <a:buFont typeface="Wingdings" pitchFamily="2" charset="2"/>
              <a:buNone/>
              <a:defRPr/>
            </a:pPr>
            <a:r>
              <a:rPr lang="en-US" sz="1600" dirty="0">
                <a:solidFill>
                  <a:srgbClr val="0070C0"/>
                </a:solidFill>
                <a:effectLst/>
                <a:latin typeface="Arial Unicode MS" pitchFamily="34" charset="-128"/>
                <a:ea typeface="Arial Unicode MS" pitchFamily="34" charset="-128"/>
                <a:cs typeface="Arial Unicode MS" pitchFamily="34" charset="-128"/>
              </a:rPr>
              <a:t>iPhone,</a:t>
            </a:r>
            <a:r>
              <a:rPr lang="mn-MN" sz="1600" dirty="0">
                <a:solidFill>
                  <a:srgbClr val="0070C0"/>
                </a:solidFill>
                <a:effectLst/>
                <a:latin typeface="Arial Unicode MS" pitchFamily="34" charset="-128"/>
                <a:ea typeface="Arial Unicode MS" pitchFamily="34" charset="-128"/>
                <a:cs typeface="Arial Unicode MS" pitchFamily="34" charset="-128"/>
              </a:rPr>
              <a:t> </a:t>
            </a:r>
            <a:r>
              <a:rPr lang="en-US" sz="1600" dirty="0" err="1">
                <a:solidFill>
                  <a:srgbClr val="0070C0"/>
                </a:solidFill>
                <a:effectLst/>
                <a:latin typeface="Arial Unicode MS" pitchFamily="34" charset="-128"/>
                <a:ea typeface="Arial Unicode MS" pitchFamily="34" charset="-128"/>
                <a:cs typeface="Arial Unicode MS" pitchFamily="34" charset="-128"/>
              </a:rPr>
              <a:t>iPad</a:t>
            </a:r>
            <a:r>
              <a:rPr lang="en-US" sz="1600" dirty="0">
                <a:solidFill>
                  <a:srgbClr val="0070C0"/>
                </a:solidFill>
                <a:effectLst/>
                <a:latin typeface="Arial Unicode MS" pitchFamily="34" charset="-128"/>
                <a:ea typeface="Arial Unicode MS" pitchFamily="34" charset="-128"/>
                <a:cs typeface="Arial Unicode MS" pitchFamily="34" charset="-128"/>
              </a:rPr>
              <a:t> </a:t>
            </a:r>
            <a:r>
              <a:rPr lang="mn-MN" sz="1600" dirty="0">
                <a:solidFill>
                  <a:srgbClr val="0070C0"/>
                </a:solidFill>
                <a:effectLst/>
                <a:latin typeface="Arial Unicode MS" pitchFamily="34" charset="-128"/>
                <a:ea typeface="Arial Unicode MS" pitchFamily="34" charset="-128"/>
                <a:cs typeface="Arial Unicode MS" pitchFamily="34" charset="-128"/>
              </a:rPr>
              <a:t>төхөөрөмжүүдэд зориулсан статистикийн хэвлэмэл бүтээгдэхүүнийг унших боломжтой </a:t>
            </a:r>
            <a:r>
              <a:rPr lang="mn-MN" sz="1600" dirty="0" smtClean="0">
                <a:solidFill>
                  <a:srgbClr val="0070C0"/>
                </a:solidFill>
                <a:effectLst/>
                <a:latin typeface="Arial Unicode MS" pitchFamily="34" charset="-128"/>
                <a:ea typeface="Arial Unicode MS" pitchFamily="34" charset="-128"/>
                <a:cs typeface="Arial Unicode MS" pitchFamily="34" charset="-128"/>
              </a:rPr>
              <a:t>аппликейшн. </a:t>
            </a:r>
            <a:r>
              <a:rPr lang="en-US" sz="1600" dirty="0" smtClean="0">
                <a:solidFill>
                  <a:srgbClr val="0070C0"/>
                </a:solidFill>
                <a:effectLst/>
                <a:latin typeface="Arial Unicode MS" pitchFamily="34" charset="-128"/>
                <a:ea typeface="Arial Unicode MS" pitchFamily="34" charset="-128"/>
                <a:cs typeface="Arial Unicode MS" pitchFamily="34" charset="-128"/>
              </a:rPr>
              <a:t>(</a:t>
            </a:r>
            <a:r>
              <a:rPr lang="mn-MN" sz="1600" dirty="0" smtClean="0">
                <a:solidFill>
                  <a:srgbClr val="0070C0"/>
                </a:solidFill>
                <a:effectLst/>
                <a:latin typeface="Arial Unicode MS" pitchFamily="34" charset="-128"/>
                <a:ea typeface="Arial Unicode MS" pitchFamily="34" charset="-128"/>
                <a:cs typeface="Arial Unicode MS" pitchFamily="34" charset="-128"/>
              </a:rPr>
              <a:t>Одоогоор 126 бүтээгдэхүүн</a:t>
            </a:r>
            <a:r>
              <a:rPr lang="en-US" sz="1600" dirty="0" smtClean="0">
                <a:solidFill>
                  <a:srgbClr val="0070C0"/>
                </a:solidFill>
                <a:effectLst/>
                <a:latin typeface="Arial Unicode MS" pitchFamily="34" charset="-128"/>
                <a:ea typeface="Arial Unicode MS" pitchFamily="34" charset="-128"/>
                <a:cs typeface="Arial Unicode MS" pitchFamily="34" charset="-128"/>
              </a:rPr>
              <a:t>)</a:t>
            </a:r>
            <a:endParaRPr kumimoji="1" lang="en-US" sz="1600" dirty="0">
              <a:latin typeface="Times New Roman" pitchFamily="18" charset="0"/>
              <a:cs typeface="Times New Roman" pitchFamily="18" charset="0"/>
            </a:endParaRPr>
          </a:p>
        </p:txBody>
      </p:sp>
      <p:pic>
        <p:nvPicPr>
          <p:cNvPr id="33801" name="Picture 2" descr="D:\NSO\Monstat App Project\MONSTAT banner.jpg"/>
          <p:cNvPicPr>
            <a:picLocks noChangeAspect="1" noChangeArrowheads="1"/>
          </p:cNvPicPr>
          <p:nvPr/>
        </p:nvPicPr>
        <p:blipFill>
          <a:blip r:embed="rId4" cstate="print"/>
          <a:srcRect l="4968" t="8467" r="5786" b="12762"/>
          <a:stretch>
            <a:fillRect/>
          </a:stretch>
        </p:blipFill>
        <p:spPr bwMode="auto">
          <a:xfrm>
            <a:off x="5338763" y="2214563"/>
            <a:ext cx="2901950" cy="1984375"/>
          </a:xfrm>
          <a:prstGeom prst="rect">
            <a:avLst/>
          </a:prstGeom>
          <a:noFill/>
          <a:ln w="9525">
            <a:noFill/>
            <a:miter lim="800000"/>
            <a:headEnd/>
            <a:tailEnd/>
          </a:ln>
        </p:spPr>
      </p:pic>
      <p:pic>
        <p:nvPicPr>
          <p:cNvPr id="33802" name="Picture 2" descr="\\exchange_server\DPTD\PUBLIC\Erdenemunkh\MonStat and EZStat\monstat app icon.png"/>
          <p:cNvPicPr>
            <a:picLocks noChangeAspect="1" noChangeArrowheads="1"/>
          </p:cNvPicPr>
          <p:nvPr/>
        </p:nvPicPr>
        <p:blipFill>
          <a:blip r:embed="rId5" cstate="print"/>
          <a:srcRect/>
          <a:stretch>
            <a:fillRect/>
          </a:stretch>
        </p:blipFill>
        <p:spPr bwMode="auto">
          <a:xfrm>
            <a:off x="5334000" y="1260475"/>
            <a:ext cx="909638" cy="925513"/>
          </a:xfrm>
          <a:prstGeom prst="rect">
            <a:avLst/>
          </a:prstGeom>
          <a:noFill/>
          <a:ln w="9525">
            <a:noFill/>
            <a:miter lim="800000"/>
            <a:headEnd/>
            <a:tailEnd/>
          </a:ln>
        </p:spPr>
      </p:pic>
      <p:sp>
        <p:nvSpPr>
          <p:cNvPr id="33803" name="Rectangle 2"/>
          <p:cNvSpPr>
            <a:spLocks noChangeArrowheads="1"/>
          </p:cNvSpPr>
          <p:nvPr/>
        </p:nvSpPr>
        <p:spPr bwMode="auto">
          <a:xfrm>
            <a:off x="6288088" y="1538288"/>
            <a:ext cx="1952625" cy="400050"/>
          </a:xfrm>
          <a:prstGeom prst="rect">
            <a:avLst/>
          </a:prstGeom>
          <a:noFill/>
          <a:ln w="9525">
            <a:noFill/>
            <a:miter lim="800000"/>
            <a:headEnd/>
            <a:tailEnd/>
          </a:ln>
        </p:spPr>
        <p:txBody>
          <a:bodyPr>
            <a:spAutoFit/>
          </a:bodyPr>
          <a:lstStyle/>
          <a:p>
            <a:r>
              <a:rPr lang="en-US" altLang="en-US" sz="2000" b="1">
                <a:solidFill>
                  <a:srgbClr val="0070C0"/>
                </a:solidFill>
                <a:latin typeface="Arial Unicode MS" pitchFamily="34" charset="-128"/>
                <a:ea typeface="Arial Unicode MS" pitchFamily="34" charset="-128"/>
                <a:cs typeface="Arial Unicode MS" pitchFamily="34" charset="-128"/>
              </a:rPr>
              <a:t>Monstat</a:t>
            </a:r>
          </a:p>
        </p:txBody>
      </p:sp>
      <p:sp>
        <p:nvSpPr>
          <p:cNvPr id="33804" name="Rectangle 13"/>
          <p:cNvSpPr>
            <a:spLocks noChangeArrowheads="1"/>
          </p:cNvSpPr>
          <p:nvPr/>
        </p:nvSpPr>
        <p:spPr bwMode="auto">
          <a:xfrm>
            <a:off x="1712913" y="5856288"/>
            <a:ext cx="6332537" cy="584200"/>
          </a:xfrm>
          <a:prstGeom prst="rect">
            <a:avLst/>
          </a:prstGeom>
          <a:noFill/>
          <a:ln w="9525">
            <a:noFill/>
            <a:miter lim="800000"/>
            <a:headEnd/>
            <a:tailEnd/>
          </a:ln>
        </p:spPr>
        <p:txBody>
          <a:bodyPr>
            <a:spAutoFit/>
          </a:bodyPr>
          <a:lstStyle/>
          <a:p>
            <a:pPr algn="just"/>
            <a:r>
              <a:rPr lang="mn-MN" altLang="en-US" sz="1600">
                <a:solidFill>
                  <a:srgbClr val="0070C0"/>
                </a:solidFill>
                <a:latin typeface="Arial Unicode MS" pitchFamily="34" charset="-128"/>
                <a:ea typeface="Arial Unicode MS" pitchFamily="34" charset="-128"/>
                <a:cs typeface="Arial Unicode MS" pitchFamily="34" charset="-128"/>
              </a:rPr>
              <a:t>Мөн </a:t>
            </a:r>
            <a:r>
              <a:rPr lang="en-US" altLang="en-US" sz="1600">
                <a:solidFill>
                  <a:srgbClr val="0070C0"/>
                </a:solidFill>
                <a:latin typeface="Arial Unicode MS" pitchFamily="34" charset="-128"/>
                <a:ea typeface="Arial Unicode MS" pitchFamily="34" charset="-128"/>
                <a:cs typeface="Arial Unicode MS" pitchFamily="34" charset="-128"/>
              </a:rPr>
              <a:t>Android </a:t>
            </a:r>
            <a:r>
              <a:rPr lang="mn-MN" altLang="en-US" sz="1600">
                <a:solidFill>
                  <a:srgbClr val="0070C0"/>
                </a:solidFill>
                <a:latin typeface="Arial Unicode MS" pitchFamily="34" charset="-128"/>
                <a:ea typeface="Arial Unicode MS" pitchFamily="34" charset="-128"/>
                <a:cs typeface="Arial Unicode MS" pitchFamily="34" charset="-128"/>
              </a:rPr>
              <a:t>үйлдлийн системтэй гар утас, таблет хэрэглэдэг бол </a:t>
            </a:r>
            <a:r>
              <a:rPr lang="en-US" altLang="en-US" sz="1600">
                <a:solidFill>
                  <a:srgbClr val="0070C0"/>
                </a:solidFill>
                <a:latin typeface="Arial Unicode MS" pitchFamily="34" charset="-128"/>
                <a:ea typeface="Arial Unicode MS" pitchFamily="34" charset="-128"/>
                <a:cs typeface="Arial Unicode MS" pitchFamily="34" charset="-128"/>
              </a:rPr>
              <a:t>Play store-</a:t>
            </a:r>
            <a:r>
              <a:rPr lang="mn-MN" altLang="en-US" sz="1600">
                <a:solidFill>
                  <a:srgbClr val="0070C0"/>
                </a:solidFill>
                <a:latin typeface="Arial Unicode MS" pitchFamily="34" charset="-128"/>
                <a:ea typeface="Arial Unicode MS" pitchFamily="34" charset="-128"/>
                <a:cs typeface="Arial Unicode MS" pitchFamily="34" charset="-128"/>
              </a:rPr>
              <a:t>оос МОНСТАТ аппликейшнийг татан авч болно.</a:t>
            </a:r>
            <a:endParaRPr lang="en-US" altLang="en-US" sz="160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981200" y="1828800"/>
            <a:ext cx="6172200" cy="2246769"/>
          </a:xfrm>
          <a:prstGeom prst="rect">
            <a:avLst/>
          </a:prstGeom>
        </p:spPr>
        <p:txBody>
          <a:bodyPr wrap="square">
            <a:spAutoFit/>
          </a:bodyPr>
          <a:lstStyle/>
          <a:p>
            <a:r>
              <a:rPr lang="mn-MN" sz="2000" b="1" i="1" dirty="0" smtClean="0">
                <a:latin typeface="Arial" pitchFamily="34" charset="0"/>
                <a:cs typeface="Arial" pitchFamily="34" charset="0"/>
              </a:rPr>
              <a:t>Харилцах утас: </a:t>
            </a:r>
            <a:r>
              <a:rPr lang="x-none" sz="2000" b="1" i="1" smtClean="0">
                <a:latin typeface="Arial" pitchFamily="34" charset="0"/>
                <a:cs typeface="Arial" pitchFamily="34" charset="0"/>
              </a:rPr>
              <a:t>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3061,  </a:t>
            </a:r>
          </a:p>
          <a:p>
            <a:r>
              <a:rPr lang="x-none" sz="2000" b="1" i="1" smtClean="0">
                <a:latin typeface="Arial" pitchFamily="34" charset="0"/>
                <a:cs typeface="Arial" pitchFamily="34" charset="0"/>
              </a:rPr>
              <a:t>                              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3439</a:t>
            </a:r>
            <a:endParaRPr lang="en-US" sz="2000" b="1" i="1" dirty="0" smtClean="0">
              <a:latin typeface="Arial" pitchFamily="34" charset="0"/>
              <a:cs typeface="Arial" pitchFamily="34" charset="0"/>
            </a:endParaRPr>
          </a:p>
          <a:p>
            <a:r>
              <a:rPr lang="en-US" sz="2000" dirty="0" smtClean="0">
                <a:latin typeface="Arial" pitchFamily="34" charset="0"/>
                <a:cs typeface="Arial" pitchFamily="34" charset="0"/>
              </a:rPr>
              <a:t> </a:t>
            </a:r>
          </a:p>
          <a:p>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E-mail </a:t>
            </a:r>
            <a:r>
              <a:rPr lang="en-US" sz="2000" b="1" dirty="0" err="1" smtClean="0">
                <a:latin typeface="Arial" pitchFamily="34" charset="0"/>
                <a:cs typeface="Arial" pitchFamily="34" charset="0"/>
              </a:rPr>
              <a:t>хаяг</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dirty="0" smtClean="0">
                <a:latin typeface="Arial" pitchFamily="34" charset="0"/>
                <a:cs typeface="Arial" pitchFamily="34" charset="0"/>
                <a:hlinkClick r:id="rId3"/>
              </a:rPr>
              <a:t>umnugobi_stat@yahoo.com</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umnugovi@.nso.mn</a:t>
            </a:r>
          </a:p>
          <a:p>
            <a:r>
              <a:rPr lang="en-US" sz="2000" dirty="0" smtClean="0">
                <a:latin typeface="Arial" pitchFamily="34" charset="0"/>
                <a:cs typeface="Arial" pitchFamily="34" charset="0"/>
              </a:rPr>
              <a:t>                         http://</a:t>
            </a:r>
            <a:r>
              <a:rPr lang="en-US" sz="2000" dirty="0" smtClean="0">
                <a:latin typeface="Arial" pitchFamily="34" charset="0"/>
                <a:cs typeface="Arial" pitchFamily="34" charset="0"/>
              </a:rPr>
              <a:t>www</a:t>
            </a:r>
            <a:r>
              <a:rPr lang="en-US" sz="2000" dirty="0" smtClean="0">
                <a:latin typeface="Arial" pitchFamily="34" charset="0"/>
                <a:cs typeface="Arial" pitchFamily="34" charset="0"/>
              </a:rPr>
              <a:t>.umnugovi.nso.mn/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447800" y="990601"/>
            <a:ext cx="3780790" cy="1200329"/>
          </a:xfrm>
          <a:prstGeom prst="rect">
            <a:avLst/>
          </a:prstGeom>
        </p:spPr>
        <p:txBody>
          <a:bodyPr wrap="square">
            <a:spAutoFit/>
          </a:bodyPr>
          <a:lstStyle/>
          <a:p>
            <a:r>
              <a:rPr lang="en-US" sz="2400" b="1" i="1" dirty="0" smtClean="0"/>
              <a:t/>
            </a:r>
            <a:br>
              <a:rPr lang="en-US" sz="2400" b="1" i="1" dirty="0" smtClean="0"/>
            </a:br>
            <a:endParaRPr lang="en-US" sz="2400" dirty="0" smtClean="0">
              <a:latin typeface="Arial" pitchFamily="34" charset="0"/>
              <a:cs typeface="Arial" pitchFamily="34" charset="0"/>
            </a:endParaRPr>
          </a:p>
          <a:p>
            <a:endParaRPr lang="en-US" sz="2400" dirty="0"/>
          </a:p>
        </p:txBody>
      </p:sp>
      <p:sp>
        <p:nvSpPr>
          <p:cNvPr id="18433" name="Rectangle 1"/>
          <p:cNvSpPr>
            <a:spLocks noChangeArrowheads="1"/>
          </p:cNvSpPr>
          <p:nvPr/>
        </p:nvSpPr>
        <p:spPr bwMode="auto">
          <a:xfrm>
            <a:off x="1752600" y="609600"/>
            <a:ext cx="6172200" cy="492443"/>
          </a:xfrm>
          <a:prstGeom prst="rect">
            <a:avLst/>
          </a:prstGeom>
          <a:solidFill>
            <a:srgbClr val="DFDFD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err="1" smtClean="0">
                <a:ln>
                  <a:noFill/>
                </a:ln>
                <a:solidFill>
                  <a:schemeClr val="tx1"/>
                </a:solidFill>
                <a:effectLst/>
                <a:latin typeface="Tahoma" pitchFamily="34" charset="0"/>
                <a:cs typeface="Tahoma" pitchFamily="34" charset="0"/>
              </a:rPr>
              <a:t>Хүн</a:t>
            </a:r>
            <a:r>
              <a:rPr kumimoji="0" lang="en-US" sz="1400" b="1" i="1" u="none" strike="noStrike" cap="none" normalizeH="0" baseline="0" dirty="0" smtClean="0">
                <a:ln>
                  <a:noFill/>
                </a:ln>
                <a:solidFill>
                  <a:schemeClr val="tx1"/>
                </a:solidFill>
                <a:effectLst/>
                <a:latin typeface="Tahoma" pitchFamily="34" charset="0"/>
                <a:cs typeface="Tahoma" pitchFamily="34" charset="0"/>
              </a:rPr>
              <a:t> </a:t>
            </a:r>
            <a:r>
              <a:rPr kumimoji="0" lang="en-US" sz="1400" b="1" i="1" u="none" strike="noStrike" cap="none" normalizeH="0" baseline="0" dirty="0" err="1" smtClean="0">
                <a:ln>
                  <a:noFill/>
                </a:ln>
                <a:solidFill>
                  <a:schemeClr val="tx1"/>
                </a:solidFill>
                <a:effectLst/>
                <a:latin typeface="Tahoma" pitchFamily="34" charset="0"/>
                <a:cs typeface="Tahoma" pitchFamily="34" charset="0"/>
              </a:rPr>
              <a:t>ам</a:t>
            </a:r>
            <a:r>
              <a:rPr kumimoji="0" lang="en-US" sz="1400" b="1" i="1" u="none" strike="noStrike" cap="none" normalizeH="0" baseline="0" dirty="0" smtClean="0">
                <a:ln>
                  <a:noFill/>
                </a:ln>
                <a:solidFill>
                  <a:schemeClr val="tx1"/>
                </a:solidFill>
                <a:effectLst/>
                <a:latin typeface="Tahoma" pitchFamily="34" charset="0"/>
                <a:cs typeface="Tahoma" pitchFamily="34" charset="0"/>
              </a:rPr>
              <a:t> </a:t>
            </a:r>
            <a:r>
              <a:rPr kumimoji="0" lang="en-US" sz="1400" b="1" i="1" u="none" strike="noStrike" cap="none" normalizeH="0" baseline="0" dirty="0" err="1" smtClean="0">
                <a:ln>
                  <a:noFill/>
                </a:ln>
                <a:solidFill>
                  <a:schemeClr val="tx1"/>
                </a:solidFill>
                <a:effectLst/>
                <a:latin typeface="Tahoma" pitchFamily="34" charset="0"/>
                <a:cs typeface="Tahoma" pitchFamily="34" charset="0"/>
              </a:rPr>
              <a:t>нийгмийн</a:t>
            </a:r>
            <a:r>
              <a:rPr kumimoji="0" lang="en-US" sz="1400" b="1" i="1" u="none" strike="noStrike" cap="none" normalizeH="0" baseline="0" dirty="0" smtClean="0">
                <a:ln>
                  <a:noFill/>
                </a:ln>
                <a:solidFill>
                  <a:schemeClr val="tx1"/>
                </a:solidFill>
                <a:effectLst/>
                <a:latin typeface="Tahoma" pitchFamily="34" charset="0"/>
                <a:cs typeface="Tahoma" pitchFamily="34" charset="0"/>
              </a:rPr>
              <a:t>  </a:t>
            </a:r>
            <a:r>
              <a:rPr kumimoji="0" lang="en-US" sz="1400" b="1" i="1" u="none" strike="noStrike" cap="none" normalizeH="0" baseline="0" dirty="0" err="1" smtClean="0">
                <a:ln>
                  <a:noFill/>
                </a:ln>
                <a:solidFill>
                  <a:schemeClr val="tx1"/>
                </a:solidFill>
                <a:effectLst/>
                <a:latin typeface="Tahoma" pitchFamily="34" charset="0"/>
                <a:cs typeface="Tahoma" pitchFamily="34" charset="0"/>
              </a:rPr>
              <a:t>үзүүлэлт</a:t>
            </a:r>
            <a:r>
              <a:rPr kumimoji="0" lang="en-US" sz="1400" b="1" i="1" u="none" strike="noStrike" cap="none" normalizeH="0" baseline="0" dirty="0" smtClean="0">
                <a:ln>
                  <a:noFill/>
                </a:ln>
                <a:solidFill>
                  <a:schemeClr val="tx1"/>
                </a:solidFill>
                <a:effectLst/>
                <a:latin typeface="Tahoma" pitchFamily="34" charset="0"/>
                <a:cs typeface="Tahoma" pitchFamily="34" charset="0"/>
              </a:rPr>
              <a:t>-Population </a:t>
            </a:r>
            <a:r>
              <a:rPr kumimoji="0" lang="en-US" sz="1400" b="1" i="1" u="none" strike="noStrike" cap="none" normalizeH="0" baseline="0" dirty="0" err="1" smtClean="0">
                <a:ln>
                  <a:noFill/>
                </a:ln>
                <a:solidFill>
                  <a:schemeClr val="tx1"/>
                </a:solidFill>
                <a:effectLst/>
                <a:latin typeface="Tahoma" pitchFamily="34" charset="0"/>
                <a:cs typeface="Tahoma" pitchFamily="34" charset="0"/>
              </a:rPr>
              <a:t>socialIndicator</a:t>
            </a:r>
            <a:endParaRPr kumimoji="0" lang="en-US" sz="1200" b="1" i="0" u="none" strike="noStrike" cap="none" normalizeH="0" baseline="0" dirty="0" smtClean="0">
              <a:ln>
                <a:noFill/>
              </a:ln>
              <a:solidFill>
                <a:schemeClr val="tx1"/>
              </a:solidFill>
              <a:effectLst/>
              <a:latin typeface="Times New Roman Mo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8434" name="Rectangle 2"/>
          <p:cNvSpPr>
            <a:spLocks noChangeArrowheads="1"/>
          </p:cNvSpPr>
          <p:nvPr/>
        </p:nvSpPr>
        <p:spPr bwMode="auto">
          <a:xfrm>
            <a:off x="1219200" y="1333500"/>
            <a:ext cx="7010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2013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оны</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эцэст</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аймгийн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нийт</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суурин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хүн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ам</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58555 ,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өрх</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18788 </a:t>
            </a:r>
            <a:r>
              <a:rPr kumimoji="0" lang="mn-MN"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бүртгэгдсэн нь өнгөрсөн оноос хүн ам  </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1970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хүнээр</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өрх</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959 -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өөр</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тус</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тус</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нэмэгдсэн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байна</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Нийт</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хүн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амын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31.2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хувийг</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0-15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насны</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хүүхэд</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63.1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хувийг</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16-59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насны</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5.7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хувийг</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60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ба</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түүнээс</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дээш</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насны</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хүн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ам</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эзлэж</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байна</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8435" name="Chart 1"/>
          <p:cNvPicPr>
            <a:picLocks noChangeArrowheads="1"/>
          </p:cNvPicPr>
          <p:nvPr/>
        </p:nvPicPr>
        <p:blipFill>
          <a:blip r:embed="rId3" cstate="print"/>
          <a:srcRect/>
          <a:stretch>
            <a:fillRect/>
          </a:stretch>
        </p:blipFill>
        <p:spPr bwMode="auto">
          <a:xfrm>
            <a:off x="1371600" y="2590800"/>
            <a:ext cx="2971800" cy="3200400"/>
          </a:xfrm>
          <a:prstGeom prst="rect">
            <a:avLst/>
          </a:prstGeom>
          <a:noFill/>
          <a:ln w="9525">
            <a:noFill/>
            <a:miter lim="800000"/>
            <a:headEnd/>
            <a:tailEnd/>
          </a:ln>
        </p:spPr>
      </p:pic>
      <p:pic>
        <p:nvPicPr>
          <p:cNvPr id="18437" name="Chart 1"/>
          <p:cNvPicPr>
            <a:picLocks noChangeArrowheads="1"/>
          </p:cNvPicPr>
          <p:nvPr/>
        </p:nvPicPr>
        <p:blipFill>
          <a:blip r:embed="rId4" cstate="print"/>
          <a:srcRect/>
          <a:stretch>
            <a:fillRect/>
          </a:stretch>
        </p:blipFill>
        <p:spPr bwMode="auto">
          <a:xfrm>
            <a:off x="4724400" y="2895600"/>
            <a:ext cx="3657600" cy="2743200"/>
          </a:xfrm>
          <a:prstGeom prst="rect">
            <a:avLst/>
          </a:prstGeom>
          <a:noFill/>
          <a:ln w="9525">
            <a:noFill/>
            <a:miter lim="800000"/>
            <a:headEnd/>
            <a:tailEnd/>
          </a:ln>
        </p:spPr>
      </p:pic>
      <p:cxnSp>
        <p:nvCxnSpPr>
          <p:cNvPr id="10" name="Straight Connector 9"/>
          <p:cNvCxnSpPr/>
          <p:nvPr/>
        </p:nvCxnSpPr>
        <p:spPr>
          <a:xfrm flipV="1">
            <a:off x="914400" y="25146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2" descr="D:\SARIIN MEDEE\Hevleliin baga hural\2013.12\Information icon\3.jpg"/>
          <p:cNvPicPr>
            <a:picLocks noChangeAspect="1" noChangeArrowheads="1"/>
          </p:cNvPicPr>
          <p:nvPr/>
        </p:nvPicPr>
        <p:blipFill>
          <a:blip r:embed="rId5" cstate="print"/>
          <a:srcRect/>
          <a:stretch>
            <a:fillRect/>
          </a:stretch>
        </p:blipFill>
        <p:spPr bwMode="auto">
          <a:xfrm>
            <a:off x="4267200" y="2362200"/>
            <a:ext cx="457200" cy="314324"/>
          </a:xfrm>
          <a:prstGeom prst="rect">
            <a:avLst/>
          </a:prstGeom>
          <a:noFill/>
          <a:ln w="9525">
            <a:noFill/>
            <a:miter lim="800000"/>
            <a:headEnd/>
            <a:tailEnd/>
          </a:ln>
        </p:spPr>
      </p:pic>
      <p:cxnSp>
        <p:nvCxnSpPr>
          <p:cNvPr id="12" name="Straight Connector 11"/>
          <p:cNvCxnSpPr/>
          <p:nvPr/>
        </p:nvCxnSpPr>
        <p:spPr>
          <a:xfrm flipH="1">
            <a:off x="4495800" y="2514600"/>
            <a:ext cx="11112" cy="3276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53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diamond(in)">
                                      <p:cBhvr>
                                        <p:cTn id="13"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pic>
        <p:nvPicPr>
          <p:cNvPr id="16386" name="Chart 1"/>
          <p:cNvPicPr>
            <a:picLocks noChangeArrowheads="1"/>
          </p:cNvPicPr>
          <p:nvPr/>
        </p:nvPicPr>
        <p:blipFill>
          <a:blip r:embed="rId3" cstate="print"/>
          <a:srcRect/>
          <a:stretch>
            <a:fillRect/>
          </a:stretch>
        </p:blipFill>
        <p:spPr bwMode="auto">
          <a:xfrm>
            <a:off x="1066800" y="1143000"/>
            <a:ext cx="3581400" cy="4495800"/>
          </a:xfrm>
          <a:prstGeom prst="rect">
            <a:avLst/>
          </a:prstGeom>
          <a:noFill/>
          <a:ln w="9525">
            <a:noFill/>
            <a:miter lim="800000"/>
            <a:headEnd/>
            <a:tailEnd/>
          </a:ln>
        </p:spPr>
      </p:pic>
      <p:pic>
        <p:nvPicPr>
          <p:cNvPr id="16387" name="Chart 1"/>
          <p:cNvPicPr>
            <a:picLocks noChangeArrowheads="1"/>
          </p:cNvPicPr>
          <p:nvPr/>
        </p:nvPicPr>
        <p:blipFill>
          <a:blip r:embed="rId4" cstate="print"/>
          <a:srcRect/>
          <a:stretch>
            <a:fillRect/>
          </a:stretch>
        </p:blipFill>
        <p:spPr bwMode="auto">
          <a:xfrm>
            <a:off x="4800600" y="1143000"/>
            <a:ext cx="3581400" cy="4495800"/>
          </a:xfrm>
          <a:prstGeom prst="rect">
            <a:avLst/>
          </a:prstGeom>
          <a:noFill/>
          <a:ln w="9525">
            <a:noFill/>
            <a:miter lim="800000"/>
            <a:headEnd/>
            <a:tailEnd/>
          </a:ln>
        </p:spPr>
      </p:pic>
      <p:sp>
        <p:nvSpPr>
          <p:cNvPr id="16388" name="Rectangle 4"/>
          <p:cNvSpPr>
            <a:spLocks noChangeArrowheads="1"/>
          </p:cNvSpPr>
          <p:nvPr/>
        </p:nvSpPr>
        <p:spPr bwMode="auto">
          <a:xfrm>
            <a:off x="4800600" y="737802"/>
            <a:ext cx="3352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НАС ХҮЙСИЙН СУВАРГА 201</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mn-M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он</a:t>
            </a:r>
            <a:endParaRPr kumimoji="0" lang="mn-MN"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34053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diamond(in)">
                                      <p:cBhvr>
                                        <p:cTn id="12"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pic>
        <p:nvPicPr>
          <p:cNvPr id="22529" name="Chart 2"/>
          <p:cNvPicPr>
            <a:picLocks noChangeArrowheads="1"/>
          </p:cNvPicPr>
          <p:nvPr/>
        </p:nvPicPr>
        <p:blipFill>
          <a:blip r:embed="rId3" cstate="print"/>
          <a:srcRect/>
          <a:stretch>
            <a:fillRect/>
          </a:stretch>
        </p:blipFill>
        <p:spPr bwMode="auto">
          <a:xfrm>
            <a:off x="5334000" y="3733800"/>
            <a:ext cx="3276600" cy="2362200"/>
          </a:xfrm>
          <a:prstGeom prst="rect">
            <a:avLst/>
          </a:prstGeom>
          <a:noFill/>
          <a:ln w="9525">
            <a:noFill/>
            <a:miter lim="800000"/>
            <a:headEnd/>
            <a:tailEnd/>
          </a:ln>
        </p:spPr>
      </p:pic>
      <p:sp>
        <p:nvSpPr>
          <p:cNvPr id="22530" name="Rectangle 2"/>
          <p:cNvSpPr>
            <a:spLocks noChangeArrowheads="1"/>
          </p:cNvSpPr>
          <p:nvPr/>
        </p:nvSpPr>
        <p:spPr bwMode="auto">
          <a:xfrm>
            <a:off x="1219200" y="1441222"/>
            <a:ext cx="7162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2013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оны</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жилийн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эцсийн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байдлаар</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нийгмийн зарим үзүүлэлтийн мэдээгээр аймгийн хэмжээнд бүтэн өнчин хүүхэд 41 байгаа нь өнгөрсөн оны мөн үеэс 7 хүүхдээр, харин хагас өнчин хүүхэд 489 байгаа нь өнгөрсөн оны мөн үеэс 16 хүүхдээр буурсан байна.Мөн өрх толгойлсон хүний тоо 2919 байгаа нь өмнөх оны мөн үеэс 28.3 хувиар буурсан үзүүлэлттэй байна.</a:t>
            </a:r>
            <a:endPar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Аймгийн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хэмжээнд</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201</a:t>
            </a:r>
            <a:r>
              <a:rPr kumimoji="0" lang="mn-MN"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3</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оны</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жилийн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эцсийн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байдлаар</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хөгжлийн бэрхшээлтэй хүн 1249</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байгаа</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нь</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өнгөрсөн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оны</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мөн</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үетэй</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харьцуулахад</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11.8</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хувиар</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буурсан </a:t>
            </a:r>
            <a:r>
              <a:rPr kumimoji="0" lang="en-US" sz="14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байна</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a:t>
            </a:r>
            <a:r>
              <a:rPr kumimoji="0" lang="mn-MN"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Хөгжлийн бэрхшээлтэй нийт иргэдийн 33.4 хувь буюу 417 хүн хөдөлмөр эрхэлж байна.</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12"/>
          <p:cNvSpPr>
            <a:spLocks noChangeArrowheads="1"/>
          </p:cNvSpPr>
          <p:nvPr/>
        </p:nvSpPr>
        <p:spPr bwMode="auto">
          <a:xfrm>
            <a:off x="1752600" y="762000"/>
            <a:ext cx="6248400" cy="307777"/>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14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1400" b="1" dirty="0">
                <a:solidFill>
                  <a:schemeClr val="bg1"/>
                </a:solidFill>
                <a:latin typeface="Arial Unicode MS" pitchFamily="34" charset="-128"/>
                <a:ea typeface="Arial Unicode MS" pitchFamily="34" charset="-128"/>
                <a:cs typeface="Arial Unicode MS" pitchFamily="34" charset="-128"/>
              </a:rPr>
              <a:t> </a:t>
            </a:r>
            <a:r>
              <a:rPr lang="mn-MN" sz="1400" b="1" dirty="0">
                <a:solidFill>
                  <a:schemeClr val="bg1"/>
                </a:solidFill>
                <a:latin typeface="Arial Unicode MS" pitchFamily="34" charset="-128"/>
                <a:ea typeface="Arial Unicode MS" pitchFamily="34" charset="-128"/>
                <a:cs typeface="Arial Unicode MS" pitchFamily="34" charset="-128"/>
              </a:rPr>
              <a:t>– Нийгмийн зарим үзүүлэлтүүд</a:t>
            </a:r>
          </a:p>
        </p:txBody>
      </p:sp>
      <p:graphicFrame>
        <p:nvGraphicFramePr>
          <p:cNvPr id="9" name="Chart 8"/>
          <p:cNvGraphicFramePr/>
          <p:nvPr/>
        </p:nvGraphicFramePr>
        <p:xfrm>
          <a:off x="1371600" y="3733800"/>
          <a:ext cx="3505200" cy="24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p:nvPr/>
        </p:nvCxnSpPr>
        <p:spPr>
          <a:xfrm>
            <a:off x="914400" y="3581400"/>
            <a:ext cx="8077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53000" y="3581400"/>
            <a:ext cx="0" cy="2590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descr="D:\SARIIN MEDEE\Hevleliin baga hural\2013.12\Information icon\3.jpg"/>
          <p:cNvPicPr>
            <a:picLocks noChangeAspect="1" noChangeArrowheads="1"/>
          </p:cNvPicPr>
          <p:nvPr/>
        </p:nvPicPr>
        <p:blipFill>
          <a:blip r:embed="rId5" cstate="print"/>
          <a:srcRect/>
          <a:stretch>
            <a:fillRect/>
          </a:stretch>
        </p:blipFill>
        <p:spPr bwMode="auto">
          <a:xfrm>
            <a:off x="4648200" y="3429000"/>
            <a:ext cx="533400" cy="366712"/>
          </a:xfrm>
          <a:prstGeom prst="rect">
            <a:avLst/>
          </a:prstGeom>
          <a:noFill/>
          <a:ln w="9525">
            <a:noFill/>
            <a:miter lim="800000"/>
            <a:headEnd/>
            <a:tailEnd/>
          </a:ln>
        </p:spPr>
      </p:pic>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15756"/>
            <a:ext cx="9144000" cy="6873756"/>
          </a:xfrm>
          <a:prstGeom prst="rect">
            <a:avLst/>
          </a:prstGeom>
        </p:spPr>
      </p:pic>
      <p:sp>
        <p:nvSpPr>
          <p:cNvPr id="13313" name="Rectangle 1"/>
          <p:cNvSpPr>
            <a:spLocks noChangeArrowheads="1"/>
          </p:cNvSpPr>
          <p:nvPr/>
        </p:nvSpPr>
        <p:spPr bwMode="auto">
          <a:xfrm>
            <a:off x="1143000" y="1034180"/>
            <a:ext cx="7620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Аймгийн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хэмжээгээр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201</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3-2014 оны хичээлийн жилд  ерөнхий боловсролын 19 сургууль үйл ажиллагаа явуулж байгаа бөгөөд 390 бүлэгт өдрийн ангийн 10421 сурагчид хамрагдан суралцаж байна.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Бүх суралцагчдын 93.0 хувь буюу 9684 суралцагч 12 жилийн хөтөлбөрөөр хичээллэж байна. Нийт суралцагчдын хүйсийн харьцаа 50.3 байна.</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Хамгийн олон суралцагчидтай сургууль Даланзадгад сумын 1-р бүрэн дунд сургууль 1874, хамгийн цөөн суралцагчидтай сургууль Ноён сумын ЕБС 127 суралцагчидтай байна. </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2013-2014 оны хичээлийн жилд 13 хүүхэд сургууль завсардсан нь өмнөх оныхоос 4 хүүхдээр өсчээ.</a:t>
            </a:r>
            <a:endParaRPr kumimoji="0" lang="en-US" sz="900" b="0" i="0" u="none" strike="noStrike" cap="none" normalizeH="0" baseline="0" dirty="0" smtClean="0">
              <a:ln>
                <a:noFill/>
              </a:ln>
              <a:solidFill>
                <a:schemeClr val="tx1"/>
              </a:solidFill>
              <a:effectLst/>
              <a:latin typeface="Arial" pitchFamily="34" charset="0"/>
            </a:endParaRPr>
          </a:p>
          <a:p>
            <a:pPr lvl="0" indent="457200" algn="just" fontAlgn="base">
              <a:spcBef>
                <a:spcPct val="0"/>
              </a:spcBef>
              <a:spcAft>
                <a:spcPct val="0"/>
              </a:spcAf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Ерөнхий боловсролын сургуульд 995 ажиллагчид ажиллаж байна.Энэ хичээлийн жилд 598 багш ажиллах ёстойгоос 585 багш  ажиллаж,13 багш дутагдалтай байна.Сумдын сургуульд ихэвчлэн физик, дуу хөгжим, бага ангийн багш дутагдалтай байна.Багшийн хангамж 97.8 хувьтай байна.</a:t>
            </a:r>
            <a:r>
              <a:rPr lang="en-US" dirty="0" smtClean="0">
                <a:latin typeface="Tahoma" pitchFamily="34" charset="0"/>
                <a:ea typeface="Times New Roman" pitchFamily="18" charset="0"/>
                <a:cs typeface="Tahoma" pitchFamily="34" charset="0"/>
              </a:rPr>
              <a:t> </a:t>
            </a:r>
          </a:p>
          <a:p>
            <a:pPr lvl="0" indent="457200" algn="just" fontAlgn="base">
              <a:spcBef>
                <a:spcPct val="0"/>
              </a:spcBef>
              <a:spcAft>
                <a:spcPct val="0"/>
              </a:spcAft>
            </a:pPr>
            <a:endParaRPr lang="en-US" dirty="0" smtClean="0">
              <a:latin typeface="Tahoma" pitchFamily="34" charset="0"/>
              <a:ea typeface="Times New Roman" pitchFamily="18" charset="0"/>
              <a:cs typeface="Tahoma" pitchFamily="34" charset="0"/>
            </a:endParaRPr>
          </a:p>
          <a:p>
            <a:pPr lvl="0" indent="457200" algn="just" fontAlgn="base">
              <a:spcBef>
                <a:spcPct val="0"/>
              </a:spcBef>
              <a:spcAft>
                <a:spcPct val="0"/>
              </a:spcAft>
            </a:pPr>
            <a:endParaRPr lang="en-US" dirty="0" smtClean="0">
              <a:latin typeface="Tahoma" pitchFamily="34" charset="0"/>
              <a:ea typeface="Times New Roman" pitchFamily="18" charset="0"/>
              <a:cs typeface="Tahoma" pitchFamily="34" charset="0"/>
            </a:endParaRPr>
          </a:p>
          <a:p>
            <a:pPr lvl="0" indent="457200" algn="just" fontAlgn="base">
              <a:spcBef>
                <a:spcPct val="0"/>
              </a:spcBef>
              <a:spcAft>
                <a:spcPct val="0"/>
              </a:spcAft>
            </a:pPr>
            <a:endParaRPr lang="en-US" dirty="0" smtClean="0">
              <a:latin typeface="Tahoma" pitchFamily="34" charset="0"/>
              <a:ea typeface="Times New Roman" pitchFamily="18" charset="0"/>
              <a:cs typeface="Tahoma" pitchFamily="34" charset="0"/>
            </a:endParaRPr>
          </a:p>
          <a:p>
            <a:pPr lvl="0" indent="457200" algn="just" fontAlgn="base">
              <a:spcBef>
                <a:spcPct val="0"/>
              </a:spcBef>
              <a:spcAft>
                <a:spcPct val="0"/>
              </a:spcAft>
            </a:pPr>
            <a:endParaRPr lang="en-US" dirty="0" smtClean="0">
              <a:latin typeface="Tahoma" pitchFamily="34" charset="0"/>
              <a:ea typeface="Times New Roman" pitchFamily="18" charset="0"/>
              <a:cs typeface="Tahoma" pitchFamily="34" charset="0"/>
            </a:endParaRPr>
          </a:p>
          <a:p>
            <a:pPr lvl="0" indent="457200" algn="just" fontAlgn="base">
              <a:spcBef>
                <a:spcPct val="0"/>
              </a:spcBef>
              <a:spcAft>
                <a:spcPct val="0"/>
              </a:spcAft>
            </a:pPr>
            <a:endParaRPr lang="en-US" dirty="0" smtClean="0">
              <a:latin typeface="Tahoma" pitchFamily="34" charset="0"/>
              <a:ea typeface="Times New Roman" pitchFamily="18" charset="0"/>
              <a:cs typeface="Tahoma" pitchFamily="34" charset="0"/>
            </a:endParaRPr>
          </a:p>
          <a:p>
            <a:pPr lvl="0" indent="457200" algn="just" fontAlgn="base">
              <a:spcBef>
                <a:spcPct val="0"/>
              </a:spcBef>
              <a:spcAft>
                <a:spcPct val="0"/>
              </a:spcAft>
            </a:pPr>
            <a:endParaRPr lang="en-US" dirty="0" smtClean="0">
              <a:latin typeface="Tahoma" pitchFamily="34" charset="0"/>
              <a:ea typeface="Times New Roman" pitchFamily="18" charset="0"/>
              <a:cs typeface="Tahoma" pitchFamily="34" charset="0"/>
            </a:endParaRPr>
          </a:p>
          <a:p>
            <a:pPr lvl="0" indent="457200" algn="just" fontAlgn="base">
              <a:spcBef>
                <a:spcPct val="0"/>
              </a:spcBef>
              <a:spcAft>
                <a:spcPct val="0"/>
              </a:spcAft>
            </a:pPr>
            <a:endParaRPr lang="mn-MN" dirty="0" smtClean="0">
              <a:latin typeface="Tahoma" pitchFamily="34" charset="0"/>
              <a:ea typeface="Times New Roman" pitchFamily="18" charset="0"/>
              <a:cs typeface="Tahoma"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mn-MN" sz="1800" b="0" i="0" u="none" strike="noStrike" cap="none" normalizeH="0" baseline="0" dirty="0" smtClean="0">
              <a:ln>
                <a:noFill/>
              </a:ln>
              <a:solidFill>
                <a:schemeClr val="tx1"/>
              </a:solidFill>
              <a:effectLst/>
              <a:latin typeface="Arial" pitchFamily="34" charset="0"/>
            </a:endParaRPr>
          </a:p>
        </p:txBody>
      </p:sp>
      <p:pic>
        <p:nvPicPr>
          <p:cNvPr id="7" name="Chart 1"/>
          <p:cNvPicPr>
            <a:picLocks noChangeArrowheads="1"/>
          </p:cNvPicPr>
          <p:nvPr/>
        </p:nvPicPr>
        <p:blipFill>
          <a:blip r:embed="rId3" cstate="print"/>
          <a:srcRect/>
          <a:stretch>
            <a:fillRect/>
          </a:stretch>
        </p:blipFill>
        <p:spPr bwMode="auto">
          <a:xfrm>
            <a:off x="1295400" y="3962400"/>
            <a:ext cx="3276600" cy="2438400"/>
          </a:xfrm>
          <a:prstGeom prst="rect">
            <a:avLst/>
          </a:prstGeom>
          <a:noFill/>
          <a:ln w="9525">
            <a:noFill/>
            <a:miter lim="800000"/>
            <a:headEnd/>
            <a:tailEnd/>
          </a:ln>
        </p:spPr>
      </p:pic>
      <p:graphicFrame>
        <p:nvGraphicFramePr>
          <p:cNvPr id="9" name="Chart 8"/>
          <p:cNvGraphicFramePr/>
          <p:nvPr/>
        </p:nvGraphicFramePr>
        <p:xfrm>
          <a:off x="5105400" y="3962400"/>
          <a:ext cx="33528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12"/>
          <p:cNvSpPr>
            <a:spLocks noChangeArrowheads="1"/>
          </p:cNvSpPr>
          <p:nvPr/>
        </p:nvSpPr>
        <p:spPr bwMode="auto">
          <a:xfrm>
            <a:off x="1447800" y="609600"/>
            <a:ext cx="64008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Боловсрол</a:t>
            </a:r>
          </a:p>
        </p:txBody>
      </p:sp>
      <p:cxnSp>
        <p:nvCxnSpPr>
          <p:cNvPr id="16" name="Straight Connector 15"/>
          <p:cNvCxnSpPr/>
          <p:nvPr/>
        </p:nvCxnSpPr>
        <p:spPr>
          <a:xfrm flipV="1">
            <a:off x="990600" y="6553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7" name="Picture 2" descr="D:\SARIIN MEDEE\Hevleliin baga hural\2013.12\Information icon\7.jpg"/>
          <p:cNvPicPr>
            <a:picLocks noChangeAspect="1" noChangeArrowheads="1"/>
          </p:cNvPicPr>
          <p:nvPr/>
        </p:nvPicPr>
        <p:blipFill>
          <a:blip r:embed="rId5" cstate="print"/>
          <a:srcRect/>
          <a:stretch>
            <a:fillRect/>
          </a:stretch>
        </p:blipFill>
        <p:spPr bwMode="auto">
          <a:xfrm>
            <a:off x="4724400" y="6324600"/>
            <a:ext cx="457200" cy="381000"/>
          </a:xfrm>
          <a:prstGeom prst="rect">
            <a:avLst/>
          </a:prstGeom>
          <a:noFill/>
          <a:ln w="9525">
            <a:noFill/>
            <a:miter lim="800000"/>
            <a:headEnd/>
            <a:tailEnd/>
          </a:ln>
        </p:spPr>
      </p:pic>
      <p:cxnSp>
        <p:nvCxnSpPr>
          <p:cNvPr id="18" name="Straight Connector 17"/>
          <p:cNvCxnSpPr/>
          <p:nvPr/>
        </p:nvCxnSpPr>
        <p:spPr>
          <a:xfrm>
            <a:off x="4953000" y="3962400"/>
            <a:ext cx="0" cy="2438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53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12289" name="Rectangle 1"/>
          <p:cNvSpPr>
            <a:spLocks noChangeArrowheads="1"/>
          </p:cNvSpPr>
          <p:nvPr/>
        </p:nvSpPr>
        <p:spPr bwMode="auto">
          <a:xfrm>
            <a:off x="1447800" y="3757530"/>
            <a:ext cx="71628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2013-2014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оны</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хичээлийн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жилд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МСҮТөвд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743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суралцагсад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суралцаж</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байгаагийн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37.6 хувь нь эмэгтэй суралцагчид байна.Нийт суралцагчдын 89.2 хувь нь улсын зардлаар, 10.8 хувь нь байгууллагын зардлаар болон гэрээ, захиалгын дагуу суралцаж байна.Нийт суралцагчдын </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11.4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хувь</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буюу</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85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хүүхэд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төгсөх</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ангийн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суралцагчид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байна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Энэ хичээлийн жилд 69 багш,ажилчид ажиллаж байгаагийн 39 буюу 56.5 хувийг</a:t>
            </a:r>
            <a:r>
              <a:rPr kumimoji="0" lang="mn-MN" sz="14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багш эзэлж байна. </a:t>
            </a:r>
            <a:endParaRPr kumimoji="0" lang="mn-MN" sz="1800" b="0" i="0" u="none" strike="noStrike" cap="none" normalizeH="0" baseline="0" dirty="0" smtClean="0">
              <a:ln>
                <a:noFill/>
              </a:ln>
              <a:solidFill>
                <a:schemeClr val="tx1"/>
              </a:solidFill>
              <a:effectLst/>
              <a:latin typeface="Arial" pitchFamily="34" charset="0"/>
            </a:endParaRPr>
          </a:p>
        </p:txBody>
      </p:sp>
      <p:pic>
        <p:nvPicPr>
          <p:cNvPr id="12290" name="Chart 4"/>
          <p:cNvPicPr>
            <a:picLocks noChangeArrowheads="1"/>
          </p:cNvPicPr>
          <p:nvPr/>
        </p:nvPicPr>
        <p:blipFill>
          <a:blip r:embed="rId3" cstate="print"/>
          <a:srcRect/>
          <a:stretch>
            <a:fillRect/>
          </a:stretch>
        </p:blipFill>
        <p:spPr bwMode="auto">
          <a:xfrm>
            <a:off x="5257800" y="838200"/>
            <a:ext cx="3505200" cy="2209800"/>
          </a:xfrm>
          <a:prstGeom prst="rect">
            <a:avLst/>
          </a:prstGeom>
          <a:noFill/>
          <a:ln w="9525">
            <a:noFill/>
            <a:miter lim="800000"/>
            <a:headEnd/>
            <a:tailEnd/>
          </a:ln>
        </p:spPr>
      </p:pic>
      <p:sp>
        <p:nvSpPr>
          <p:cNvPr id="9" name="Rectangle 8"/>
          <p:cNvSpPr/>
          <p:nvPr/>
        </p:nvSpPr>
        <p:spPr>
          <a:xfrm>
            <a:off x="1066800" y="838201"/>
            <a:ext cx="4038600" cy="2246769"/>
          </a:xfrm>
          <a:prstGeom prst="rect">
            <a:avLst/>
          </a:prstGeom>
        </p:spPr>
        <p:txBody>
          <a:bodyPr wrap="square">
            <a:spAutoFit/>
          </a:bodyPr>
          <a:lstStyle/>
          <a:p>
            <a:pPr lvl="0" indent="457200" algn="just" fontAlgn="base">
              <a:spcBef>
                <a:spcPct val="0"/>
              </a:spcBef>
              <a:spcAft>
                <a:spcPct val="0"/>
              </a:spcAft>
            </a:pPr>
            <a:r>
              <a:rPr lang="en-US" sz="1400" dirty="0" err="1" smtClean="0">
                <a:latin typeface="Tahoma" pitchFamily="34" charset="0"/>
                <a:ea typeface="Times New Roman" pitchFamily="18" charset="0"/>
                <a:cs typeface="Tahoma" pitchFamily="34" charset="0"/>
              </a:rPr>
              <a:t>Сургуулийн</a:t>
            </a:r>
            <a:r>
              <a:rPr lang="en-US" sz="1400" dirty="0" smtClean="0">
                <a:latin typeface="Tahoma" pitchFamily="34" charset="0"/>
                <a:ea typeface="Times New Roman" pitchFamily="18" charset="0"/>
                <a:cs typeface="Tahoma" pitchFamily="34" charset="0"/>
              </a:rPr>
              <a:t> </a:t>
            </a:r>
            <a:r>
              <a:rPr lang="en-US" sz="1400" dirty="0" err="1" smtClean="0">
                <a:latin typeface="Tahoma" pitchFamily="34" charset="0"/>
                <a:ea typeface="Times New Roman" pitchFamily="18" charset="0"/>
                <a:cs typeface="Tahoma" pitchFamily="34" charset="0"/>
              </a:rPr>
              <a:t>өмнөх</a:t>
            </a:r>
            <a:r>
              <a:rPr lang="en-US" sz="1400" dirty="0" smtClean="0">
                <a:latin typeface="Tahoma" pitchFamily="34" charset="0"/>
                <a:ea typeface="Times New Roman" pitchFamily="18" charset="0"/>
                <a:cs typeface="Tahoma" pitchFamily="34" charset="0"/>
              </a:rPr>
              <a:t> </a:t>
            </a:r>
            <a:r>
              <a:rPr lang="en-US" sz="1400" dirty="0" err="1" smtClean="0">
                <a:latin typeface="Tahoma" pitchFamily="34" charset="0"/>
                <a:ea typeface="Times New Roman" pitchFamily="18" charset="0"/>
                <a:cs typeface="Tahoma" pitchFamily="34" charset="0"/>
              </a:rPr>
              <a:t>боловсрол</a:t>
            </a:r>
            <a:r>
              <a:rPr lang="en-US" sz="1400" dirty="0" smtClean="0">
                <a:latin typeface="Tahoma" pitchFamily="34" charset="0"/>
                <a:ea typeface="Times New Roman" pitchFamily="18" charset="0"/>
                <a:cs typeface="Tahoma" pitchFamily="34" charset="0"/>
              </a:rPr>
              <a:t> </a:t>
            </a:r>
            <a:r>
              <a:rPr lang="en-US" sz="1400" dirty="0" err="1" smtClean="0">
                <a:latin typeface="Tahoma" pitchFamily="34" charset="0"/>
                <a:ea typeface="Times New Roman" pitchFamily="18" charset="0"/>
                <a:cs typeface="Tahoma" pitchFamily="34" charset="0"/>
              </a:rPr>
              <a:t>олгох</a:t>
            </a:r>
            <a:r>
              <a:rPr lang="en-US" sz="1400" dirty="0" smtClean="0">
                <a:latin typeface="Tahoma" pitchFamily="34" charset="0"/>
                <a:ea typeface="Times New Roman" pitchFamily="18" charset="0"/>
                <a:cs typeface="Tahoma" pitchFamily="34" charset="0"/>
              </a:rPr>
              <a:t> </a:t>
            </a:r>
            <a:r>
              <a:rPr lang="mn-MN" sz="1400" dirty="0" smtClean="0">
                <a:latin typeface="Tahoma" pitchFamily="34" charset="0"/>
                <a:ea typeface="Times New Roman" pitchFamily="18" charset="0"/>
                <a:cs typeface="Tahoma" pitchFamily="34" charset="0"/>
              </a:rPr>
              <a:t>21 төрийн өмчийн цэцэрлэг,</a:t>
            </a:r>
            <a:r>
              <a:rPr lang="en-US" sz="1400" dirty="0" smtClean="0">
                <a:latin typeface="Tahoma" pitchFamily="34" charset="0"/>
                <a:ea typeface="Times New Roman" pitchFamily="18" charset="0"/>
                <a:cs typeface="Tahoma" pitchFamily="34" charset="0"/>
              </a:rPr>
              <a:t> </a:t>
            </a:r>
            <a:r>
              <a:rPr lang="mn-MN" sz="1400" dirty="0" smtClean="0">
                <a:latin typeface="Tahoma" pitchFamily="34" charset="0"/>
                <a:ea typeface="Times New Roman" pitchFamily="18" charset="0"/>
                <a:cs typeface="Tahoma" pitchFamily="34" charset="0"/>
              </a:rPr>
              <a:t>хувийн өмчийн 4 цэцэрлэгийн нийт 142 бүлэгт 4362 хүүхэд хүмүүжиж байна.</a:t>
            </a:r>
            <a:r>
              <a:rPr lang="en-US" sz="1400" dirty="0" smtClean="0">
                <a:latin typeface="Tahoma" pitchFamily="34" charset="0"/>
                <a:ea typeface="Times New Roman" pitchFamily="18" charset="0"/>
                <a:cs typeface="Tahoma" pitchFamily="34" charset="0"/>
              </a:rPr>
              <a:t> </a:t>
            </a:r>
            <a:r>
              <a:rPr lang="mn-MN" sz="1400" dirty="0" smtClean="0">
                <a:latin typeface="Tahoma" pitchFamily="34" charset="0"/>
                <a:ea typeface="Times New Roman" pitchFamily="18" charset="0"/>
                <a:cs typeface="Tahoma" pitchFamily="34" charset="0"/>
              </a:rPr>
              <a:t>Үүний 0,8 хувь буюу 34 хүүхэд хөгжлийн бэрхшээлтэй, 0.5 хувь буюу 21 хүүхэд халамж эдэлдэг юм байна.</a:t>
            </a:r>
            <a:endParaRPr lang="en-US" sz="1400" dirty="0" smtClean="0">
              <a:latin typeface="Arial" pitchFamily="34" charset="0"/>
            </a:endParaRPr>
          </a:p>
          <a:p>
            <a:pPr lvl="0" indent="457200" algn="just" eaLnBrk="0" fontAlgn="base" hangingPunct="0">
              <a:spcBef>
                <a:spcPct val="0"/>
              </a:spcBef>
              <a:spcAft>
                <a:spcPct val="0"/>
              </a:spcAft>
            </a:pPr>
            <a:r>
              <a:rPr lang="mn-MN" sz="1400" dirty="0" smtClean="0">
                <a:latin typeface="Tahoma" pitchFamily="34" charset="0"/>
                <a:ea typeface="Times New Roman" pitchFamily="18" charset="0"/>
                <a:cs typeface="Tahoma" pitchFamily="34" charset="0"/>
              </a:rPr>
              <a:t> Энэ хичээлийн жилд СӨБ-д 518 ажиллагчид ажиллаж байгаагийн 29.3 хувь нь буюу 152 үндсэн багш ажиллаж байгаагаас 86.8 хувийг эмэгтэйчүүд эзэлж байна.  </a:t>
            </a:r>
            <a:endParaRPr lang="en-US" sz="1400" dirty="0" smtClean="0">
              <a:latin typeface="Arial" pitchFamily="34" charset="0"/>
            </a:endParaRPr>
          </a:p>
        </p:txBody>
      </p:sp>
      <p:cxnSp>
        <p:nvCxnSpPr>
          <p:cNvPr id="8" name="Straight Connector 7"/>
          <p:cNvCxnSpPr/>
          <p:nvPr/>
        </p:nvCxnSpPr>
        <p:spPr>
          <a:xfrm>
            <a:off x="990600" y="3505200"/>
            <a:ext cx="77724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838200"/>
            <a:ext cx="0" cy="2667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8" name="Picture 2" descr="D:\SARIIN MEDEE\Hevleliin baga hural\2013.12\Information icon\7.jpg"/>
          <p:cNvPicPr>
            <a:picLocks noChangeAspect="1" noChangeArrowheads="1"/>
          </p:cNvPicPr>
          <p:nvPr/>
        </p:nvPicPr>
        <p:blipFill>
          <a:blip r:embed="rId4" cstate="print"/>
          <a:srcRect/>
          <a:stretch>
            <a:fillRect/>
          </a:stretch>
        </p:blipFill>
        <p:spPr bwMode="auto">
          <a:xfrm>
            <a:off x="4876800" y="3276600"/>
            <a:ext cx="457200" cy="381000"/>
          </a:xfrm>
          <a:prstGeom prst="rect">
            <a:avLst/>
          </a:prstGeom>
          <a:noFill/>
          <a:ln w="9525">
            <a:noFill/>
            <a:miter lim="800000"/>
            <a:headEnd/>
            <a:tailEnd/>
          </a:ln>
        </p:spPr>
      </p:pic>
    </p:spTree>
    <p:extLst>
      <p:ext uri="{BB962C8B-B14F-4D97-AF65-F5344CB8AC3E}">
        <p14:creationId xmlns:p14="http://schemas.microsoft.com/office/powerpoint/2010/main" xmlns="" val="34053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11265" name="Rectangle 1"/>
          <p:cNvSpPr>
            <a:spLocks noChangeArrowheads="1"/>
          </p:cNvSpPr>
          <p:nvPr/>
        </p:nvSpPr>
        <p:spPr bwMode="auto">
          <a:xfrm>
            <a:off x="1295400" y="1295400"/>
            <a:ext cx="6858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Аймгийн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хэмжээгээр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эрүүл</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мэндийн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байгууллага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73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ажиллаж</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байгаагаас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улсын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төсвийн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эмнэлэг</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19,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өрхийн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эмнэлэг</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3,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хувийн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эмнэлэг</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19,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эмийн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сан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28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тус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тус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ажиллаж</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байна</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Эрүүл</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мэндийн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салбарт</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147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их</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эмч</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319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дунд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мэргэжилтэн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ажиллаж</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байна</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sz="900" b="0" i="0" u="none" strike="noStrike" cap="none" normalizeH="0" baseline="0" dirty="0" smtClean="0">
              <a:ln>
                <a:noFill/>
              </a:ln>
              <a:solidFill>
                <a:schemeClr val="tx1"/>
              </a:solidFill>
              <a:effectLst/>
              <a:latin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endParaRPr kumimoji="0" lang="mn-MN" sz="1800" b="0" i="0" u="none" strike="noStrike" cap="none" normalizeH="0" baseline="0" dirty="0" smtClean="0">
              <a:ln>
                <a:noFill/>
              </a:ln>
              <a:solidFill>
                <a:schemeClr val="tx1"/>
              </a:solidFill>
              <a:effectLst/>
              <a:latin typeface="Arial" pitchFamily="34" charset="0"/>
            </a:endParaRPr>
          </a:p>
        </p:txBody>
      </p:sp>
      <p:graphicFrame>
        <p:nvGraphicFramePr>
          <p:cNvPr id="16" name="Chart 15"/>
          <p:cNvGraphicFramePr/>
          <p:nvPr/>
        </p:nvGraphicFramePr>
        <p:xfrm>
          <a:off x="6324600" y="4038600"/>
          <a:ext cx="2209800" cy="175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nvGraphicFramePr>
        <p:xfrm>
          <a:off x="914400" y="3200400"/>
          <a:ext cx="2667000"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nvGraphicFramePr>
        <p:xfrm>
          <a:off x="3733800" y="3276600"/>
          <a:ext cx="22860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p:nvPr/>
        </p:nvGraphicFramePr>
        <p:xfrm>
          <a:off x="6324600" y="3200400"/>
          <a:ext cx="2133600" cy="2362200"/>
        </p:xfrm>
        <a:graphic>
          <a:graphicData uri="http://schemas.openxmlformats.org/drawingml/2006/chart">
            <c:chart xmlns:c="http://schemas.openxmlformats.org/drawingml/2006/chart" xmlns:r="http://schemas.openxmlformats.org/officeDocument/2006/relationships" r:id="rId6"/>
          </a:graphicData>
        </a:graphic>
      </p:graphicFrame>
      <p:sp>
        <p:nvSpPr>
          <p:cNvPr id="24" name="Rectangle 23"/>
          <p:cNvSpPr/>
          <p:nvPr/>
        </p:nvSpPr>
        <p:spPr>
          <a:xfrm>
            <a:off x="2057400" y="2438400"/>
            <a:ext cx="5715000" cy="661720"/>
          </a:xfrm>
          <a:prstGeom prst="rect">
            <a:avLst/>
          </a:prstGeom>
        </p:spPr>
        <p:txBody>
          <a:bodyPr wrap="square">
            <a:spAutoFit/>
          </a:bodyPr>
          <a:lstStyle/>
          <a:p>
            <a:pPr algn="ctr"/>
            <a:r>
              <a:rPr lang="mn-MN" sz="1100" dirty="0" smtClean="0">
                <a:effectLst>
                  <a:outerShdw blurRad="38100" dist="38100" dir="2700000" algn="tl">
                    <a:srgbClr val="000000">
                      <a:alpha val="43137"/>
                    </a:srgbClr>
                  </a:outerShdw>
                </a:effectLst>
                <a:latin typeface="Arial" pitchFamily="34" charset="0"/>
                <a:cs typeface="Arial" pitchFamily="34" charset="0"/>
              </a:rPr>
              <a:t>Төрөлт, нас </a:t>
            </a:r>
            <a:r>
              <a:rPr lang="mn-MN" sz="1200" dirty="0" smtClean="0">
                <a:effectLst>
                  <a:outerShdw blurRad="38100" dist="38100" dir="2700000" algn="tl">
                    <a:srgbClr val="000000">
                      <a:alpha val="43137"/>
                    </a:srgbClr>
                  </a:outerShdw>
                </a:effectLst>
                <a:latin typeface="Arial" pitchFamily="34" charset="0"/>
                <a:cs typeface="Arial" pitchFamily="34" charset="0"/>
              </a:rPr>
              <a:t>баралт,ердийн</a:t>
            </a:r>
            <a:r>
              <a:rPr lang="mn-MN" sz="1100" dirty="0" smtClean="0">
                <a:effectLst>
                  <a:outerShdw blurRad="38100" dist="38100" dir="2700000" algn="tl">
                    <a:srgbClr val="000000">
                      <a:alpha val="43137"/>
                    </a:srgbClr>
                  </a:outerShdw>
                </a:effectLst>
                <a:latin typeface="Arial" pitchFamily="34" charset="0"/>
                <a:cs typeface="Arial" pitchFamily="34" charset="0"/>
              </a:rPr>
              <a:t> цэвэр өсөлт 1000 хүнд ногдохоор жил бүрийн эцсийн байдлаар</a:t>
            </a:r>
            <a:endParaRPr lang="en-US" sz="1100" b="1" dirty="0" smtClean="0"/>
          </a:p>
          <a:p>
            <a:pPr algn="r"/>
            <a:endParaRPr lang="en-US" sz="14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2"/>
          <p:cNvSpPr>
            <a:spLocks noChangeArrowheads="1"/>
          </p:cNvSpPr>
          <p:nvPr/>
        </p:nvSpPr>
        <p:spPr bwMode="auto">
          <a:xfrm>
            <a:off x="1447800" y="609600"/>
            <a:ext cx="64008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solidFill>
                  <a:schemeClr val="bg1"/>
                </a:solidFill>
                <a:latin typeface="Arial Unicode MS" pitchFamily="34" charset="-128"/>
                <a:ea typeface="Arial Unicode MS" pitchFamily="34" charset="-128"/>
                <a:cs typeface="Arial Unicode MS" pitchFamily="34" charset="-128"/>
              </a:rPr>
              <a:t>Эрүүл мэнд</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13" name="Straight Connector 12"/>
          <p:cNvCxnSpPr/>
          <p:nvPr/>
        </p:nvCxnSpPr>
        <p:spPr>
          <a:xfrm flipV="1">
            <a:off x="990600" y="56388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7" cstate="print"/>
          <a:srcRect/>
          <a:stretch>
            <a:fillRect/>
          </a:stretch>
        </p:blipFill>
        <p:spPr bwMode="auto">
          <a:xfrm>
            <a:off x="4648200" y="5486400"/>
            <a:ext cx="381000" cy="381000"/>
          </a:xfrm>
          <a:prstGeom prst="rect">
            <a:avLst/>
          </a:prstGeom>
          <a:noFill/>
          <a:ln w="9525">
            <a:noFill/>
            <a:miter lim="800000"/>
            <a:headEnd/>
            <a:tailEnd/>
          </a:ln>
        </p:spPr>
      </p:pic>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cxnSp>
        <p:nvCxnSpPr>
          <p:cNvPr id="9" name="Straight Connector 8"/>
          <p:cNvCxnSpPr/>
          <p:nvPr/>
        </p:nvCxnSpPr>
        <p:spPr>
          <a:xfrm>
            <a:off x="990600" y="35052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0482" name="Chart 3"/>
          <p:cNvPicPr>
            <a:picLocks noChangeArrowheads="1"/>
          </p:cNvPicPr>
          <p:nvPr/>
        </p:nvPicPr>
        <p:blipFill>
          <a:blip r:embed="rId3" cstate="print"/>
          <a:srcRect/>
          <a:stretch>
            <a:fillRect/>
          </a:stretch>
        </p:blipFill>
        <p:spPr bwMode="auto">
          <a:xfrm>
            <a:off x="1066800" y="3733800"/>
            <a:ext cx="3581400" cy="2209800"/>
          </a:xfrm>
          <a:prstGeom prst="rect">
            <a:avLst/>
          </a:prstGeom>
          <a:noFill/>
          <a:ln w="9525">
            <a:noFill/>
            <a:miter lim="800000"/>
            <a:headEnd/>
            <a:tailEnd/>
          </a:ln>
        </p:spPr>
      </p:pic>
      <p:pic>
        <p:nvPicPr>
          <p:cNvPr id="20483" name="Chart 4"/>
          <p:cNvPicPr>
            <a:picLocks noChangeArrowheads="1"/>
          </p:cNvPicPr>
          <p:nvPr/>
        </p:nvPicPr>
        <p:blipFill>
          <a:blip r:embed="rId4" cstate="print"/>
          <a:srcRect/>
          <a:stretch>
            <a:fillRect/>
          </a:stretch>
        </p:blipFill>
        <p:spPr bwMode="auto">
          <a:xfrm>
            <a:off x="5029200" y="3733800"/>
            <a:ext cx="3429000" cy="2209800"/>
          </a:xfrm>
          <a:prstGeom prst="rect">
            <a:avLst/>
          </a:prstGeom>
          <a:noFill/>
          <a:ln w="9525">
            <a:noFill/>
            <a:miter lim="800000"/>
            <a:headEnd/>
            <a:tailEnd/>
          </a:ln>
        </p:spPr>
      </p:pic>
      <p:sp>
        <p:nvSpPr>
          <p:cNvPr id="13" name="Rectangle 12"/>
          <p:cNvSpPr>
            <a:spLocks noChangeArrowheads="1"/>
          </p:cNvSpPr>
          <p:nvPr/>
        </p:nvSpPr>
        <p:spPr bwMode="auto">
          <a:xfrm>
            <a:off x="1447800" y="685800"/>
            <a:ext cx="64008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solidFill>
                  <a:schemeClr val="bg1"/>
                </a:solidFill>
                <a:latin typeface="Arial Unicode MS" pitchFamily="34" charset="-128"/>
                <a:ea typeface="Arial Unicode MS" pitchFamily="34" charset="-128"/>
                <a:cs typeface="Arial Unicode MS" pitchFamily="34" charset="-128"/>
              </a:rPr>
              <a:t>Эрүүл мэнд</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15" name="Straight Connector 14"/>
          <p:cNvCxnSpPr/>
          <p:nvPr/>
        </p:nvCxnSpPr>
        <p:spPr>
          <a:xfrm>
            <a:off x="4876800" y="3505200"/>
            <a:ext cx="0" cy="24384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Chart 16"/>
          <p:cNvGraphicFramePr/>
          <p:nvPr/>
        </p:nvGraphicFramePr>
        <p:xfrm>
          <a:off x="2362200" y="1219200"/>
          <a:ext cx="4648200" cy="2057400"/>
        </p:xfrm>
        <a:graphic>
          <a:graphicData uri="http://schemas.openxmlformats.org/drawingml/2006/chart">
            <c:chart xmlns:c="http://schemas.openxmlformats.org/drawingml/2006/chart" xmlns:r="http://schemas.openxmlformats.org/officeDocument/2006/relationships" r:id="rId5"/>
          </a:graphicData>
        </a:graphic>
      </p:graphicFrame>
      <p:pic>
        <p:nvPicPr>
          <p:cNvPr id="19" name="Picture 2"/>
          <p:cNvPicPr>
            <a:picLocks noChangeAspect="1" noChangeArrowheads="1"/>
          </p:cNvPicPr>
          <p:nvPr/>
        </p:nvPicPr>
        <p:blipFill>
          <a:blip r:embed="rId6" cstate="print"/>
          <a:srcRect/>
          <a:stretch>
            <a:fillRect/>
          </a:stretch>
        </p:blipFill>
        <p:spPr bwMode="auto">
          <a:xfrm>
            <a:off x="4648200" y="3352800"/>
            <a:ext cx="381000" cy="381000"/>
          </a:xfrm>
          <a:prstGeom prst="rect">
            <a:avLst/>
          </a:prstGeom>
          <a:noFill/>
          <a:ln w="9525">
            <a:noFill/>
            <a:miter lim="800000"/>
            <a:headEnd/>
            <a:tailEnd/>
          </a:ln>
        </p:spPr>
      </p:pic>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1701</Words>
  <Application>Microsoft Office PowerPoint</Application>
  <PresentationFormat>On-screen Show (4:3)</PresentationFormat>
  <Paragraphs>421</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dc:creator>
  <cp:lastModifiedBy>Umnugobi</cp:lastModifiedBy>
  <cp:revision>267</cp:revision>
  <dcterms:created xsi:type="dcterms:W3CDTF">2013-04-23T12:28:13Z</dcterms:created>
  <dcterms:modified xsi:type="dcterms:W3CDTF">2014-02-18T02:54:36Z</dcterms:modified>
</cp:coreProperties>
</file>