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86" r:id="rId2"/>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353" r:id="rId17"/>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khjargal" initials="M" lastIdx="1" clrIdx="0">
    <p:extLst>
      <p:ext uri="{19B8F6BF-5375-455C-9EA6-DF929625EA0E}">
        <p15:presenceInfo xmlns:p15="http://schemas.microsoft.com/office/powerpoint/2012/main" userId="S-1-5-21-3136409274-2656067682-683017104-277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68" autoAdjust="0"/>
    <p:restoredTop sz="94660"/>
  </p:normalViewPr>
  <p:slideViewPr>
    <p:cSldViewPr snapToGrid="0">
      <p:cViewPr varScale="1">
        <p:scale>
          <a:sx n="116" d="100"/>
          <a:sy n="116" d="100"/>
        </p:scale>
        <p:origin x="20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j\Desktop\AY,Tusuv,Bank.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khorolmaa\Desktop\2016%20onii%203%20sariin%20taniltsuulga%20kh\niigmiin%20salbariin%20taniltsuulg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orolmaa\Desktop\2016%20onii%203%20sariin%20taniltsuulga%20kh\niigmiin%20salbariin%20taniltsuulg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tsevelmaa_s\Desktop\2016.03%20sariin%20taniltsuulga\2016.03%20%20MEDEE.11%20tsema.XLS"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Mj\Desktop\AY,Tusuv,Bank.xlsx"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oleObject" Target="file:///C:\Users\Mj\Desktop\AY,Tusuv,Bank.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Mj\Desktop\AY,Tusuv,Bank.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j\Desktop\AY,Tusuv,Bank.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khorolmaa\Desktop\2016%20onii%203%20sariin%20taniltsuulga%20kh\niigmiin%20salbariin%20taniltsuulga.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file:///C:\Users\khorolmaa\Desktop\2016%20onii%203%20sariin%20taniltsuulga%20kh\niigmiin%20salbariin%20taniltsuulga.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oleObject" Target="file:///C:\Users\khorolmaa\Desktop\2016%20onii%203%20sariin%20taniltsuulga%20kh\niigmiin%20salbariin%20taniltsuulga.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khorolmaa\Desktop\2016%20onii%203%20sariin%20taniltsuulga%20kh\niigmiin%20salbariin%20taniltsuulga.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khorolmaa\Desktop\2016%20onii%203%20sariin%20taniltsuulga%20kh\niigmiin%20salbariin%20taniltsuulg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0.27016508982888765"/>
          <c:y val="0.20628635095826697"/>
          <c:w val="0.40918887464648313"/>
          <c:h val="0.75192827392302453"/>
        </c:manualLayout>
      </c:layout>
      <c:pieChart>
        <c:varyColors val="1"/>
        <c:ser>
          <c:idx val="0"/>
          <c:order val="0"/>
          <c:tx>
            <c:strRef>
              <c:f>'Tusuv orlogo'!$G$55</c:f>
              <c:strCache>
                <c:ptCount val="1"/>
                <c:pt idx="0">
                  <c:v>Татварын орлогыг төрлөөр нь авч үзвэл
</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4"/>
              <c:layout>
                <c:manualLayout>
                  <c:x val="-2.3021092364657117E-2"/>
                  <c:y val="7.9770646897740174E-2"/>
                </c:manualLayout>
              </c:layout>
              <c:showLegendKey val="0"/>
              <c:showVal val="0"/>
              <c:showCatName val="1"/>
              <c:showSerName val="0"/>
              <c:showPercent val="1"/>
              <c:showBubbleSize val="0"/>
              <c:extLst>
                <c:ext xmlns:c15="http://schemas.microsoft.com/office/drawing/2012/chart" uri="{CE6537A1-D6FC-4f65-9D91-7224C49458BB}">
                  <c15:layout>
                    <c:manualLayout>
                      <c:w val="0.40686304909560722"/>
                      <c:h val="0.26524231479612059"/>
                    </c:manualLayout>
                  </c15:layout>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'Tusuv orlogo'!$F$56:$F$60</c:f>
              <c:strCache>
                <c:ptCount val="5"/>
                <c:pt idx="0">
                  <c:v>1. Хүн амын орлогын албан татвар</c:v>
                </c:pt>
                <c:pt idx="1">
                  <c:v> 2. Өмчийн татвар      </c:v>
                </c:pt>
                <c:pt idx="2">
                  <c:v>3. Дотоодын бараа үйлчилгээний татвар</c:v>
                </c:pt>
                <c:pt idx="3">
                  <c:v>4.Бусад татвар</c:v>
                </c:pt>
                <c:pt idx="4">
                  <c:v>Татварын бус орлого</c:v>
                </c:pt>
              </c:strCache>
            </c:strRef>
          </c:cat>
          <c:val>
            <c:numRef>
              <c:f>'Tusuv orlogo'!$G$56:$G$60</c:f>
              <c:numCache>
                <c:formatCode>##\ ###\ ##0.0</c:formatCode>
                <c:ptCount val="5"/>
                <c:pt idx="0">
                  <c:v>4008554.2</c:v>
                </c:pt>
                <c:pt idx="1">
                  <c:v>5113838.5999999996</c:v>
                </c:pt>
                <c:pt idx="2" formatCode="General">
                  <c:v>883022.5</c:v>
                </c:pt>
                <c:pt idx="3">
                  <c:v>4995162.3999999994</c:v>
                </c:pt>
                <c:pt idx="4">
                  <c:v>192823</c:v>
                </c:pt>
              </c:numCache>
            </c:numRef>
          </c:val>
        </c:ser>
        <c:ser>
          <c:idx val="1"/>
          <c:order val="1"/>
          <c:tx>
            <c:strRef>
              <c:f>'Tusuv orlogo'!$K$46</c:f>
              <c:strCache>
                <c:ptCount val="1"/>
                <c:pt idx="0">
                  <c:v>Төлөвлөгөө</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'Tusuv orlogo'!$J$47:$J$64</c:f>
              <c:strCache>
                <c:ptCount val="18"/>
                <c:pt idx="0">
                  <c:v> Баяндалай</c:v>
                </c:pt>
                <c:pt idx="1">
                  <c:v> Баяновоо</c:v>
                </c:pt>
                <c:pt idx="2">
                  <c:v> Булган</c:v>
                </c:pt>
                <c:pt idx="3">
                  <c:v> Гурвантэс</c:v>
                </c:pt>
                <c:pt idx="4">
                  <c:v> Мандаловоо</c:v>
                </c:pt>
                <c:pt idx="5">
                  <c:v> Манлай</c:v>
                </c:pt>
                <c:pt idx="6">
                  <c:v> Номгон </c:v>
                </c:pt>
                <c:pt idx="7">
                  <c:v> Ноён</c:v>
                </c:pt>
                <c:pt idx="8">
                  <c:v> Сэврэй</c:v>
                </c:pt>
                <c:pt idx="9">
                  <c:v> Ханбогд</c:v>
                </c:pt>
                <c:pt idx="10">
                  <c:v> Ханхонгор</c:v>
                </c:pt>
                <c:pt idx="11">
                  <c:v> Хүрмэн</c:v>
                </c:pt>
                <c:pt idx="12">
                  <c:v> Цогтовоо</c:v>
                </c:pt>
                <c:pt idx="13">
                  <c:v> Цогтцэций</c:v>
                </c:pt>
                <c:pt idx="14">
                  <c:v> Даланзадгад</c:v>
                </c:pt>
                <c:pt idx="15">
                  <c:v>Татварын хэлтэс</c:v>
                </c:pt>
                <c:pt idx="16">
                  <c:v>СТСХэлтэс</c:v>
                </c:pt>
                <c:pt idx="17">
                  <c:v>Дүн</c:v>
                </c:pt>
              </c:strCache>
            </c:strRef>
          </c:cat>
          <c:val>
            <c:numRef>
              <c:f>'Tusuv orlogo'!$K$47:$K$64</c:f>
              <c:numCache>
                <c:formatCode>##\ ###\ ##0.0</c:formatCode>
                <c:ptCount val="18"/>
                <c:pt idx="0">
                  <c:v>21047.9</c:v>
                </c:pt>
                <c:pt idx="1">
                  <c:v>62335</c:v>
                </c:pt>
                <c:pt idx="2">
                  <c:v>19974.8</c:v>
                </c:pt>
                <c:pt idx="3">
                  <c:v>518499.9</c:v>
                </c:pt>
                <c:pt idx="4">
                  <c:v>22259.8</c:v>
                </c:pt>
                <c:pt idx="5">
                  <c:v>22273.8</c:v>
                </c:pt>
                <c:pt idx="6">
                  <c:v>44779.8</c:v>
                </c:pt>
                <c:pt idx="7">
                  <c:v>31273.8</c:v>
                </c:pt>
                <c:pt idx="8">
                  <c:v>22049.599999999999</c:v>
                </c:pt>
                <c:pt idx="9">
                  <c:v>10555889.800000001</c:v>
                </c:pt>
                <c:pt idx="10">
                  <c:v>70289.8</c:v>
                </c:pt>
                <c:pt idx="11">
                  <c:v>49674.8</c:v>
                </c:pt>
                <c:pt idx="12">
                  <c:v>20094.8</c:v>
                </c:pt>
                <c:pt idx="13">
                  <c:v>2402489.9</c:v>
                </c:pt>
                <c:pt idx="14">
                  <c:v>108249.8</c:v>
                </c:pt>
                <c:pt idx="15">
                  <c:v>574524.30000000005</c:v>
                </c:pt>
                <c:pt idx="16">
                  <c:v>39745</c:v>
                </c:pt>
                <c:pt idx="17">
                  <c:v>14585452.6</c:v>
                </c:pt>
              </c:numCache>
            </c:numRef>
          </c:val>
        </c:ser>
        <c:ser>
          <c:idx val="2"/>
          <c:order val="2"/>
          <c:tx>
            <c:strRef>
              <c:f>'Tusuv orlogo'!$L$46</c:f>
              <c:strCache>
                <c:ptCount val="1"/>
                <c:pt idx="0">
                  <c:v>Гүйцэтгэл</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'Tusuv orlogo'!$J$47:$J$64</c:f>
              <c:strCache>
                <c:ptCount val="18"/>
                <c:pt idx="0">
                  <c:v> Баяндалай</c:v>
                </c:pt>
                <c:pt idx="1">
                  <c:v> Баяновоо</c:v>
                </c:pt>
                <c:pt idx="2">
                  <c:v> Булган</c:v>
                </c:pt>
                <c:pt idx="3">
                  <c:v> Гурвантэс</c:v>
                </c:pt>
                <c:pt idx="4">
                  <c:v> Мандаловоо</c:v>
                </c:pt>
                <c:pt idx="5">
                  <c:v> Манлай</c:v>
                </c:pt>
                <c:pt idx="6">
                  <c:v> Номгон </c:v>
                </c:pt>
                <c:pt idx="7">
                  <c:v> Ноён</c:v>
                </c:pt>
                <c:pt idx="8">
                  <c:v> Сэврэй</c:v>
                </c:pt>
                <c:pt idx="9">
                  <c:v> Ханбогд</c:v>
                </c:pt>
                <c:pt idx="10">
                  <c:v> Ханхонгор</c:v>
                </c:pt>
                <c:pt idx="11">
                  <c:v> Хүрмэн</c:v>
                </c:pt>
                <c:pt idx="12">
                  <c:v> Цогтовоо</c:v>
                </c:pt>
                <c:pt idx="13">
                  <c:v> Цогтцэций</c:v>
                </c:pt>
                <c:pt idx="14">
                  <c:v> Даланзадгад</c:v>
                </c:pt>
                <c:pt idx="15">
                  <c:v>Татварын хэлтэс</c:v>
                </c:pt>
                <c:pt idx="16">
                  <c:v>СТСХэлтэс</c:v>
                </c:pt>
                <c:pt idx="17">
                  <c:v>Дүн</c:v>
                </c:pt>
              </c:strCache>
            </c:strRef>
          </c:cat>
          <c:val>
            <c:numRef>
              <c:f>'Tusuv orlogo'!$L$47:$L$64</c:f>
              <c:numCache>
                <c:formatCode>##\ ###\ ##0.0</c:formatCode>
                <c:ptCount val="18"/>
                <c:pt idx="0">
                  <c:v>16656.900000000001</c:v>
                </c:pt>
                <c:pt idx="1">
                  <c:v>63904.800000000003</c:v>
                </c:pt>
                <c:pt idx="2">
                  <c:v>16197.9</c:v>
                </c:pt>
                <c:pt idx="3">
                  <c:v>369592.1</c:v>
                </c:pt>
                <c:pt idx="4">
                  <c:v>36498.199999999997</c:v>
                </c:pt>
                <c:pt idx="5">
                  <c:v>27977.4</c:v>
                </c:pt>
                <c:pt idx="6">
                  <c:v>96283.9</c:v>
                </c:pt>
                <c:pt idx="7">
                  <c:v>24565.4</c:v>
                </c:pt>
                <c:pt idx="8">
                  <c:v>19363.599999999999</c:v>
                </c:pt>
                <c:pt idx="9">
                  <c:v>8367216</c:v>
                </c:pt>
                <c:pt idx="10">
                  <c:v>52043.4</c:v>
                </c:pt>
                <c:pt idx="11">
                  <c:v>45307.8</c:v>
                </c:pt>
                <c:pt idx="12">
                  <c:v>14982.1</c:v>
                </c:pt>
                <c:pt idx="13">
                  <c:v>866279.6</c:v>
                </c:pt>
                <c:pt idx="14">
                  <c:v>30584</c:v>
                </c:pt>
                <c:pt idx="15">
                  <c:v>1178364.7</c:v>
                </c:pt>
                <c:pt idx="16">
                  <c:v>40299.1</c:v>
                </c:pt>
                <c:pt idx="17">
                  <c:v>11266116.9</c:v>
                </c:pt>
              </c:numCache>
            </c:numRef>
          </c:val>
        </c:ser>
        <c:ser>
          <c:idx val="3"/>
          <c:order val="3"/>
          <c:tx>
            <c:strRef>
              <c:f>'Tusuv orlogo'!$M$46</c:f>
              <c:strCache>
                <c:ptCount val="1"/>
                <c:pt idx="0">
                  <c:v>Хувь</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'Tusuv orlogo'!$J$47:$J$64</c:f>
              <c:strCache>
                <c:ptCount val="18"/>
                <c:pt idx="0">
                  <c:v> Баяндалай</c:v>
                </c:pt>
                <c:pt idx="1">
                  <c:v> Баяновоо</c:v>
                </c:pt>
                <c:pt idx="2">
                  <c:v> Булган</c:v>
                </c:pt>
                <c:pt idx="3">
                  <c:v> Гурвантэс</c:v>
                </c:pt>
                <c:pt idx="4">
                  <c:v> Мандаловоо</c:v>
                </c:pt>
                <c:pt idx="5">
                  <c:v> Манлай</c:v>
                </c:pt>
                <c:pt idx="6">
                  <c:v> Номгон </c:v>
                </c:pt>
                <c:pt idx="7">
                  <c:v> Ноён</c:v>
                </c:pt>
                <c:pt idx="8">
                  <c:v> Сэврэй</c:v>
                </c:pt>
                <c:pt idx="9">
                  <c:v> Ханбогд</c:v>
                </c:pt>
                <c:pt idx="10">
                  <c:v> Ханхонгор</c:v>
                </c:pt>
                <c:pt idx="11">
                  <c:v> Хүрмэн</c:v>
                </c:pt>
                <c:pt idx="12">
                  <c:v> Цогтовоо</c:v>
                </c:pt>
                <c:pt idx="13">
                  <c:v> Цогтцэций</c:v>
                </c:pt>
                <c:pt idx="14">
                  <c:v> Даланзадгад</c:v>
                </c:pt>
                <c:pt idx="15">
                  <c:v>Татварын хэлтэс</c:v>
                </c:pt>
                <c:pt idx="16">
                  <c:v>СТСХэлтэс</c:v>
                </c:pt>
                <c:pt idx="17">
                  <c:v>Дүн</c:v>
                </c:pt>
              </c:strCache>
            </c:strRef>
          </c:cat>
          <c:val>
            <c:numRef>
              <c:f>'Tusuv orlogo'!$M$47:$M$64</c:f>
              <c:numCache>
                <c:formatCode>0.0</c:formatCode>
                <c:ptCount val="18"/>
                <c:pt idx="0">
                  <c:v>79.099999999999994</c:v>
                </c:pt>
                <c:pt idx="1">
                  <c:v>102.5</c:v>
                </c:pt>
                <c:pt idx="2">
                  <c:v>81.099999999999994</c:v>
                </c:pt>
                <c:pt idx="3">
                  <c:v>71.3</c:v>
                </c:pt>
                <c:pt idx="4">
                  <c:v>164</c:v>
                </c:pt>
                <c:pt idx="5">
                  <c:v>125.6</c:v>
                </c:pt>
                <c:pt idx="6">
                  <c:v>215</c:v>
                </c:pt>
                <c:pt idx="7">
                  <c:v>78.5</c:v>
                </c:pt>
                <c:pt idx="8">
                  <c:v>87.8</c:v>
                </c:pt>
                <c:pt idx="9">
                  <c:v>79.3</c:v>
                </c:pt>
                <c:pt idx="10">
                  <c:v>74</c:v>
                </c:pt>
                <c:pt idx="11">
                  <c:v>91.2</c:v>
                </c:pt>
                <c:pt idx="12">
                  <c:v>74.599999999999994</c:v>
                </c:pt>
                <c:pt idx="13">
                  <c:v>36.1</c:v>
                </c:pt>
                <c:pt idx="14">
                  <c:v>28.3</c:v>
                </c:pt>
                <c:pt idx="15">
                  <c:v>205.1</c:v>
                </c:pt>
                <c:pt idx="16">
                  <c:v>101.4</c:v>
                </c:pt>
                <c:pt idx="17">
                  <c:v>77.2</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'niigmiin daatgal'!$M$4</c:f>
              <c:strCache>
                <c:ptCount val="1"/>
                <c:pt idx="0">
                  <c:v>2015.III</c:v>
                </c:pt>
              </c:strCache>
            </c:strRef>
          </c:tx>
          <c:invertIfNegative val="0"/>
          <c:dLbls>
            <c:dLbl>
              <c:idx val="1"/>
              <c:layout>
                <c:manualLayout>
                  <c:x val="-1.6666666666666701E-2"/>
                  <c:y val="9.259259259259390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3333333333333367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666666666666701E-2"/>
                  <c:y val="4.629629629629550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'niigmiin daatgal'!$L$5:$L$9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daatgal'!$M$5:$M$9</c:f>
              <c:numCache>
                <c:formatCode>0.0</c:formatCode>
                <c:ptCount val="5"/>
                <c:pt idx="0">
                  <c:v>5123.5</c:v>
                </c:pt>
                <c:pt idx="1">
                  <c:v>420.4</c:v>
                </c:pt>
                <c:pt idx="2" formatCode="General">
                  <c:v>410.6</c:v>
                </c:pt>
                <c:pt idx="3">
                  <c:v>166.7</c:v>
                </c:pt>
                <c:pt idx="4">
                  <c:v>1094.8</c:v>
                </c:pt>
              </c:numCache>
            </c:numRef>
          </c:val>
        </c:ser>
        <c:ser>
          <c:idx val="1"/>
          <c:order val="1"/>
          <c:tx>
            <c:strRef>
              <c:f>'niigmiin daatgal'!$N$4</c:f>
              <c:strCache>
                <c:ptCount val="1"/>
                <c:pt idx="0">
                  <c:v>2016.III</c:v>
                </c:pt>
              </c:strCache>
            </c:strRef>
          </c:tx>
          <c:invertIfNegative val="0"/>
          <c:dLbls>
            <c:dLbl>
              <c:idx val="1"/>
              <c:layout>
                <c:manualLayout>
                  <c:x val="8.3333333333333367E-3"/>
                  <c:y val="-9.259259259259390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000000000000001E-2"/>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111111111111125E-2"/>
                  <c:y val="-8.4875562720136759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'niigmiin daatgal'!$L$5:$L$9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daatgal'!$N$5:$N$9</c:f>
              <c:numCache>
                <c:formatCode>0.0</c:formatCode>
                <c:ptCount val="5"/>
                <c:pt idx="0">
                  <c:v>5698.1</c:v>
                </c:pt>
                <c:pt idx="1">
                  <c:v>574</c:v>
                </c:pt>
                <c:pt idx="2" formatCode="General">
                  <c:v>274.39999999999969</c:v>
                </c:pt>
                <c:pt idx="3" formatCode="General">
                  <c:v>224.1</c:v>
                </c:pt>
                <c:pt idx="4" formatCode="General">
                  <c:v>1055.5</c:v>
                </c:pt>
              </c:numCache>
            </c:numRef>
          </c:val>
        </c:ser>
        <c:dLbls>
          <c:showLegendKey val="0"/>
          <c:showVal val="1"/>
          <c:showCatName val="0"/>
          <c:showSerName val="0"/>
          <c:showPercent val="0"/>
          <c:showBubbleSize val="0"/>
        </c:dLbls>
        <c:gapWidth val="150"/>
        <c:overlap val="-25"/>
        <c:axId val="321716976"/>
        <c:axId val="321717368"/>
      </c:barChart>
      <c:catAx>
        <c:axId val="321716976"/>
        <c:scaling>
          <c:orientation val="minMax"/>
        </c:scaling>
        <c:delete val="0"/>
        <c:axPos val="b"/>
        <c:numFmt formatCode="General" sourceLinked="0"/>
        <c:majorTickMark val="none"/>
        <c:minorTickMark val="none"/>
        <c:tickLblPos val="nextTo"/>
        <c:crossAx val="321717368"/>
        <c:crosses val="autoZero"/>
        <c:auto val="1"/>
        <c:lblAlgn val="ctr"/>
        <c:lblOffset val="100"/>
        <c:noMultiLvlLbl val="0"/>
      </c:catAx>
      <c:valAx>
        <c:axId val="321717368"/>
        <c:scaling>
          <c:orientation val="minMax"/>
        </c:scaling>
        <c:delete val="1"/>
        <c:axPos val="l"/>
        <c:numFmt formatCode="0.0" sourceLinked="1"/>
        <c:majorTickMark val="none"/>
        <c:minorTickMark val="none"/>
        <c:tickLblPos val="nextTo"/>
        <c:crossAx val="321716976"/>
        <c:crosses val="autoZero"/>
        <c:crossBetween val="between"/>
      </c:valAx>
    </c:plotArea>
    <c:legend>
      <c:legendPos val="t"/>
      <c:layout>
        <c:manualLayout>
          <c:xMode val="edge"/>
          <c:yMode val="edge"/>
          <c:x val="0.52936286089238216"/>
          <c:y val="0.240740740740742"/>
          <c:w val="0.31349650043744848"/>
          <c:h val="0.17630978419364246"/>
        </c:manualLayout>
      </c:layout>
      <c:overlay val="0"/>
    </c:legend>
    <c:plotVisOnly val="1"/>
    <c:dispBlanksAs val="gap"/>
    <c:showDLblsOverMax val="0"/>
  </c:chart>
  <c:spPr>
    <a:ln>
      <a:noFill/>
    </a:ln>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0555555555555582E-2"/>
          <c:y val="7.4457932341790933E-2"/>
          <c:w val="0.93888888888889288"/>
          <c:h val="0.72159922717993585"/>
        </c:manualLayout>
      </c:layout>
      <c:barChart>
        <c:barDir val="col"/>
        <c:grouping val="clustered"/>
        <c:varyColors val="0"/>
        <c:ser>
          <c:idx val="0"/>
          <c:order val="0"/>
          <c:tx>
            <c:strRef>
              <c:f>'gemt hereg hev'!$A$44</c:f>
              <c:strCache>
                <c:ptCount val="1"/>
                <c:pt idx="0">
                  <c:v>Аймгийн хэмжээнд үйлдэгдсэн нийт гэмт хэргийн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'gemt hereg hev'!$B$43:$F$43</c:f>
              <c:strCache>
                <c:ptCount val="5"/>
                <c:pt idx="0">
                  <c:v>2012.III</c:v>
                </c:pt>
                <c:pt idx="1">
                  <c:v>2013.III</c:v>
                </c:pt>
                <c:pt idx="2">
                  <c:v>2014.III</c:v>
                </c:pt>
                <c:pt idx="3">
                  <c:v>2015.III</c:v>
                </c:pt>
                <c:pt idx="4">
                  <c:v>2016.III</c:v>
                </c:pt>
              </c:strCache>
            </c:strRef>
          </c:cat>
          <c:val>
            <c:numRef>
              <c:f>'gemt hereg hev'!$B$44:$F$44</c:f>
              <c:numCache>
                <c:formatCode>General</c:formatCode>
                <c:ptCount val="5"/>
                <c:pt idx="0">
                  <c:v>101</c:v>
                </c:pt>
                <c:pt idx="1">
                  <c:v>99</c:v>
                </c:pt>
                <c:pt idx="2">
                  <c:v>122</c:v>
                </c:pt>
                <c:pt idx="3">
                  <c:v>108</c:v>
                </c:pt>
                <c:pt idx="4">
                  <c:v>93</c:v>
                </c:pt>
              </c:numCache>
            </c:numRef>
          </c:val>
        </c:ser>
        <c:dLbls>
          <c:showLegendKey val="0"/>
          <c:showVal val="1"/>
          <c:showCatName val="0"/>
          <c:showSerName val="0"/>
          <c:showPercent val="0"/>
          <c:showBubbleSize val="0"/>
        </c:dLbls>
        <c:gapWidth val="150"/>
        <c:overlap val="-25"/>
        <c:axId val="321718152"/>
        <c:axId val="321718544"/>
      </c:barChart>
      <c:catAx>
        <c:axId val="321718152"/>
        <c:scaling>
          <c:orientation val="minMax"/>
        </c:scaling>
        <c:delete val="0"/>
        <c:axPos val="b"/>
        <c:numFmt formatCode="General" sourceLinked="0"/>
        <c:majorTickMark val="none"/>
        <c:minorTickMark val="none"/>
        <c:tickLblPos val="nextTo"/>
        <c:crossAx val="321718544"/>
        <c:crosses val="autoZero"/>
        <c:auto val="1"/>
        <c:lblAlgn val="ctr"/>
        <c:lblOffset val="100"/>
        <c:noMultiLvlLbl val="0"/>
      </c:catAx>
      <c:valAx>
        <c:axId val="321718544"/>
        <c:scaling>
          <c:orientation val="minMax"/>
        </c:scaling>
        <c:delete val="1"/>
        <c:axPos val="l"/>
        <c:numFmt formatCode="General" sourceLinked="1"/>
        <c:majorTickMark val="out"/>
        <c:minorTickMark val="none"/>
        <c:tickLblPos val="nextTo"/>
        <c:crossAx val="321718152"/>
        <c:crosses val="autoZero"/>
        <c:crossBetween val="between"/>
      </c:valAx>
    </c:plotArea>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552891115883357E-2"/>
          <c:y val="5.3240740740740741E-2"/>
          <c:w val="0.88867187500000078"/>
          <c:h val="0.69352624310390953"/>
        </c:manualLayout>
      </c:layout>
      <c:barChart>
        <c:barDir val="col"/>
        <c:grouping val="clustered"/>
        <c:varyColors val="0"/>
        <c:ser>
          <c:idx val="0"/>
          <c:order val="0"/>
          <c:tx>
            <c:strRef>
              <c:f>'Mal tullult'!$S$125</c:f>
              <c:strCache>
                <c:ptCount val="1"/>
                <c:pt idx="0">
                  <c:v>2015 3-сар</c:v>
                </c:pt>
              </c:strCache>
            </c:strRef>
          </c:tx>
          <c:invertIfNegative val="0"/>
          <c:dLbls>
            <c:dLbl>
              <c:idx val="0"/>
              <c:layout>
                <c:manualLayout>
                  <c:x val="-5.5679410555608275E-3"/>
                  <c:y val="-9.9926358126097622E-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0505050505050475E-3"/>
                  <c:y val="1.388888888888891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'Mal tullult'!$R$126:$R$140</c:f>
              <c:strCache>
                <c:ptCount val="15"/>
                <c:pt idx="0">
                  <c:v>Áàÿíäàëàé</c:v>
                </c:pt>
                <c:pt idx="1">
                  <c:v>Áàÿíîâîî</c:v>
                </c:pt>
                <c:pt idx="2">
                  <c:v>Áóëãàí</c:v>
                </c:pt>
                <c:pt idx="3">
                  <c:v>Ãóðâàíòýñ</c:v>
                </c:pt>
                <c:pt idx="4">
                  <c:v>Ìàíäàëîâîî</c:v>
                </c:pt>
                <c:pt idx="5">
                  <c:v>Ìàíëàé</c:v>
                </c:pt>
                <c:pt idx="6">
                  <c:v>Íîìãîí</c:v>
                </c:pt>
                <c:pt idx="7">
                  <c:v>Íî¸í</c:v>
                </c:pt>
                <c:pt idx="8">
                  <c:v>Ñýâðýé</c:v>
                </c:pt>
                <c:pt idx="9">
                  <c:v>Õàíáîãä</c:v>
                </c:pt>
                <c:pt idx="10">
                  <c:v>Õàíõîíãîð</c:v>
                </c:pt>
                <c:pt idx="11">
                  <c:v>Õ¿ðìýí</c:v>
                </c:pt>
                <c:pt idx="12">
                  <c:v>Öîãòîâîî</c:v>
                </c:pt>
                <c:pt idx="13">
                  <c:v>Öîãòöýöèé</c:v>
                </c:pt>
                <c:pt idx="14">
                  <c:v>Äàëàíçàäãàä</c:v>
                </c:pt>
              </c:strCache>
            </c:strRef>
          </c:cat>
          <c:val>
            <c:numRef>
              <c:f>'Mal tullult'!$S$126:$S$140</c:f>
              <c:numCache>
                <c:formatCode>0</c:formatCode>
                <c:ptCount val="15"/>
                <c:pt idx="0">
                  <c:v>4988</c:v>
                </c:pt>
                <c:pt idx="1">
                  <c:v>8411</c:v>
                </c:pt>
                <c:pt idx="2">
                  <c:v>14468</c:v>
                </c:pt>
                <c:pt idx="3">
                  <c:v>10065</c:v>
                </c:pt>
                <c:pt idx="4">
                  <c:v>3541</c:v>
                </c:pt>
                <c:pt idx="5">
                  <c:v>6600</c:v>
                </c:pt>
                <c:pt idx="6">
                  <c:v>1570</c:v>
                </c:pt>
                <c:pt idx="7">
                  <c:v>18178</c:v>
                </c:pt>
                <c:pt idx="8">
                  <c:v>6166</c:v>
                </c:pt>
                <c:pt idx="9">
                  <c:v>1740</c:v>
                </c:pt>
                <c:pt idx="10">
                  <c:v>19496</c:v>
                </c:pt>
                <c:pt idx="11">
                  <c:v>10021</c:v>
                </c:pt>
                <c:pt idx="12">
                  <c:v>9676</c:v>
                </c:pt>
                <c:pt idx="13">
                  <c:v>5310</c:v>
                </c:pt>
                <c:pt idx="14">
                  <c:v>7417</c:v>
                </c:pt>
              </c:numCache>
            </c:numRef>
          </c:val>
        </c:ser>
        <c:ser>
          <c:idx val="1"/>
          <c:order val="1"/>
          <c:tx>
            <c:strRef>
              <c:f>'Mal tullult'!$T$125</c:f>
              <c:strCache>
                <c:ptCount val="1"/>
                <c:pt idx="0">
                  <c:v>2016 3-сар </c:v>
                </c:pt>
              </c:strCache>
            </c:strRef>
          </c:tx>
          <c:invertIfNegative val="0"/>
          <c:dLbls>
            <c:dLbl>
              <c:idx val="1"/>
              <c:layout>
                <c:manualLayout>
                  <c:x val="0"/>
                  <c:y val="9.259259259259281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676767676767683E-2"/>
                  <c:y val="-4.2437781360066913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0665022293900041E-3"/>
                  <c:y val="-9.9926358126097622E-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010101010101010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'Mal tullult'!$R$126:$R$140</c:f>
              <c:strCache>
                <c:ptCount val="15"/>
                <c:pt idx="0">
                  <c:v>Áàÿíäàëàé</c:v>
                </c:pt>
                <c:pt idx="1">
                  <c:v>Áàÿíîâîî</c:v>
                </c:pt>
                <c:pt idx="2">
                  <c:v>Áóëãàí</c:v>
                </c:pt>
                <c:pt idx="3">
                  <c:v>Ãóðâàíòýñ</c:v>
                </c:pt>
                <c:pt idx="4">
                  <c:v>Ìàíäàëîâîî</c:v>
                </c:pt>
                <c:pt idx="5">
                  <c:v>Ìàíëàé</c:v>
                </c:pt>
                <c:pt idx="6">
                  <c:v>Íîìãîí</c:v>
                </c:pt>
                <c:pt idx="7">
                  <c:v>Íî¸í</c:v>
                </c:pt>
                <c:pt idx="8">
                  <c:v>Ñýâðýé</c:v>
                </c:pt>
                <c:pt idx="9">
                  <c:v>Õàíáîãä</c:v>
                </c:pt>
                <c:pt idx="10">
                  <c:v>Õàíõîíãîð</c:v>
                </c:pt>
                <c:pt idx="11">
                  <c:v>Õ¿ðìýí</c:v>
                </c:pt>
                <c:pt idx="12">
                  <c:v>Öîãòîâîî</c:v>
                </c:pt>
                <c:pt idx="13">
                  <c:v>Öîãòöýöèé</c:v>
                </c:pt>
                <c:pt idx="14">
                  <c:v>Äàëàíçàäãàä</c:v>
                </c:pt>
              </c:strCache>
            </c:strRef>
          </c:cat>
          <c:val>
            <c:numRef>
              <c:f>'Mal tullult'!$T$126:$T$140</c:f>
              <c:numCache>
                <c:formatCode>0</c:formatCode>
                <c:ptCount val="15"/>
                <c:pt idx="0">
                  <c:v>8002</c:v>
                </c:pt>
                <c:pt idx="1">
                  <c:v>10039</c:v>
                </c:pt>
                <c:pt idx="2">
                  <c:v>14797</c:v>
                </c:pt>
                <c:pt idx="3">
                  <c:v>3997</c:v>
                </c:pt>
                <c:pt idx="4">
                  <c:v>6490</c:v>
                </c:pt>
                <c:pt idx="5">
                  <c:v>20931</c:v>
                </c:pt>
                <c:pt idx="6">
                  <c:v>1365</c:v>
                </c:pt>
                <c:pt idx="7">
                  <c:v>13884</c:v>
                </c:pt>
                <c:pt idx="8">
                  <c:v>9453</c:v>
                </c:pt>
                <c:pt idx="9">
                  <c:v>5963</c:v>
                </c:pt>
                <c:pt idx="10">
                  <c:v>9137</c:v>
                </c:pt>
                <c:pt idx="11">
                  <c:v>4141</c:v>
                </c:pt>
                <c:pt idx="12">
                  <c:v>16636</c:v>
                </c:pt>
                <c:pt idx="13">
                  <c:v>4438</c:v>
                </c:pt>
                <c:pt idx="14">
                  <c:v>2187</c:v>
                </c:pt>
              </c:numCache>
            </c:numRef>
          </c:val>
        </c:ser>
        <c:dLbls>
          <c:showLegendKey val="0"/>
          <c:showVal val="0"/>
          <c:showCatName val="0"/>
          <c:showSerName val="0"/>
          <c:showPercent val="0"/>
          <c:showBubbleSize val="0"/>
        </c:dLbls>
        <c:gapWidth val="75"/>
        <c:axId val="321719328"/>
        <c:axId val="321719720"/>
      </c:barChart>
      <c:catAx>
        <c:axId val="321719328"/>
        <c:scaling>
          <c:orientation val="minMax"/>
        </c:scaling>
        <c:delete val="0"/>
        <c:axPos val="b"/>
        <c:numFmt formatCode="General" sourceLinked="1"/>
        <c:majorTickMark val="none"/>
        <c:minorTickMark val="none"/>
        <c:tickLblPos val="nextTo"/>
        <c:txPr>
          <a:bodyPr rot="-2700000" vert="horz"/>
          <a:lstStyle/>
          <a:p>
            <a:pPr>
              <a:defRPr sz="900" b="0" i="0" u="none" strike="noStrike" baseline="0">
                <a:solidFill>
                  <a:srgbClr val="000000"/>
                </a:solidFill>
                <a:latin typeface="Arial Mon"/>
                <a:ea typeface="Arial Mon"/>
                <a:cs typeface="Arial Mon"/>
              </a:defRPr>
            </a:pPr>
            <a:endParaRPr lang="en-US"/>
          </a:p>
        </c:txPr>
        <c:crossAx val="321719720"/>
        <c:crosses val="autoZero"/>
        <c:auto val="1"/>
        <c:lblAlgn val="ctr"/>
        <c:lblOffset val="100"/>
        <c:noMultiLvlLbl val="0"/>
      </c:catAx>
      <c:valAx>
        <c:axId val="321719720"/>
        <c:scaling>
          <c:orientation val="minMax"/>
        </c:scaling>
        <c:delete val="0"/>
        <c:axPos val="l"/>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321719328"/>
        <c:crosses val="autoZero"/>
        <c:crossBetween val="between"/>
      </c:valAx>
    </c:plotArea>
    <c:legend>
      <c:legendPos val="b"/>
      <c:layout/>
      <c:overlay val="0"/>
      <c:txPr>
        <a:bodyPr/>
        <a:lstStyle/>
        <a:p>
          <a:pPr>
            <a:defRPr sz="845" b="0" i="0" u="none" strike="noStrike" baseline="0">
              <a:solidFill>
                <a:srgbClr val="000000"/>
              </a:solidFill>
              <a:latin typeface="Arial Mon"/>
              <a:ea typeface="Arial Mon"/>
              <a:cs typeface="Arial Mon"/>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AY!$K$12</c:f>
              <c:strCache>
                <c:ptCount val="1"/>
                <c:pt idx="0">
                  <c:v>Нүүрс олборлолт</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AY!$L$10:$O$11</c:f>
              <c:multiLvlStrCache>
                <c:ptCount val="4"/>
                <c:lvl>
                  <c:pt idx="0">
                    <c:v>Сар</c:v>
                  </c:pt>
                  <c:pt idx="1">
                    <c:v>ЖЭ</c:v>
                  </c:pt>
                  <c:pt idx="2">
                    <c:v>Сар</c:v>
                  </c:pt>
                  <c:pt idx="3">
                    <c:v>ЖЭ</c:v>
                  </c:pt>
                </c:lvl>
                <c:lvl>
                  <c:pt idx="0">
                    <c:v>2015</c:v>
                  </c:pt>
                  <c:pt idx="2">
                    <c:v>2016</c:v>
                  </c:pt>
                </c:lvl>
              </c:multiLvlStrCache>
            </c:multiLvlStrRef>
          </c:cat>
          <c:val>
            <c:numRef>
              <c:f>AY!$L$12:$O$12</c:f>
              <c:numCache>
                <c:formatCode>General</c:formatCode>
                <c:ptCount val="4"/>
                <c:pt idx="0">
                  <c:v>38558978.799999997</c:v>
                </c:pt>
                <c:pt idx="1">
                  <c:v>96015972.200000003</c:v>
                </c:pt>
                <c:pt idx="2">
                  <c:v>14997945.6</c:v>
                </c:pt>
                <c:pt idx="3">
                  <c:v>70942858.900000006</c:v>
                </c:pt>
              </c:numCache>
            </c:numRef>
          </c:val>
        </c:ser>
        <c:dLbls>
          <c:showLegendKey val="0"/>
          <c:showVal val="1"/>
          <c:showCatName val="0"/>
          <c:showSerName val="0"/>
          <c:showPercent val="0"/>
          <c:showBubbleSize val="0"/>
        </c:dLbls>
        <c:gapWidth val="75"/>
        <c:axId val="318257848"/>
        <c:axId val="318258240"/>
      </c:barChart>
      <c:catAx>
        <c:axId val="31825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18258240"/>
        <c:crosses val="autoZero"/>
        <c:auto val="1"/>
        <c:lblAlgn val="ctr"/>
        <c:lblOffset val="100"/>
        <c:noMultiLvlLbl val="0"/>
      </c:catAx>
      <c:valAx>
        <c:axId val="318258240"/>
        <c:scaling>
          <c:orientation val="minMax"/>
        </c:scaling>
        <c:delete val="1"/>
        <c:axPos val="l"/>
        <c:numFmt formatCode="General" sourceLinked="1"/>
        <c:majorTickMark val="none"/>
        <c:minorTickMark val="none"/>
        <c:tickLblPos val="nextTo"/>
        <c:crossAx val="3182578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bank!$C$23</c:f>
              <c:strCache>
                <c:ptCount val="1"/>
                <c:pt idx="0">
                  <c:v>Нийт хадгаламжийн үлдэгдэл сая.төг</c:v>
                </c:pt>
              </c:strCache>
            </c:strRef>
          </c:tx>
          <c:invertIfNegative val="0"/>
          <c:cat>
            <c:strRef>
              <c:f>bank!$B$24:$B$32</c:f>
              <c:strCache>
                <c:ptCount val="9"/>
                <c:pt idx="0">
                  <c:v>ХААН банк</c:v>
                </c:pt>
                <c:pt idx="1">
                  <c:v>Төрийн банк </c:v>
                </c:pt>
                <c:pt idx="2">
                  <c:v>Капитал банк</c:v>
                </c:pt>
                <c:pt idx="3">
                  <c:v>Хас-Өмнөговь</c:v>
                </c:pt>
                <c:pt idx="4">
                  <c:v>Голомт банк</c:v>
                </c:pt>
                <c:pt idx="5">
                  <c:v>ҮХО банк</c:v>
                </c:pt>
                <c:pt idx="6">
                  <c:v>ХХБанк</c:v>
                </c:pt>
                <c:pt idx="7">
                  <c:v>Хас-Цогтцэций</c:v>
                </c:pt>
                <c:pt idx="8">
                  <c:v>Капитрон банк</c:v>
                </c:pt>
              </c:strCache>
            </c:strRef>
          </c:cat>
          <c:val>
            <c:numRef>
              <c:f>bank!$C$24:$C$32</c:f>
              <c:numCache>
                <c:formatCode>0.0</c:formatCode>
                <c:ptCount val="9"/>
                <c:pt idx="0">
                  <c:v>38865.7955</c:v>
                </c:pt>
                <c:pt idx="1">
                  <c:v>14204.482698999998</c:v>
                </c:pt>
                <c:pt idx="2">
                  <c:v>330.89333799999997</c:v>
                </c:pt>
                <c:pt idx="3">
                  <c:v>5170.3740250000001</c:v>
                </c:pt>
                <c:pt idx="4">
                  <c:v>9824.6879509999999</c:v>
                </c:pt>
                <c:pt idx="5">
                  <c:v>140.77372500000001</c:v>
                </c:pt>
                <c:pt idx="6">
                  <c:v>542.62609400000008</c:v>
                </c:pt>
                <c:pt idx="7">
                  <c:v>3379.5966869999997</c:v>
                </c:pt>
                <c:pt idx="8">
                  <c:v>2898.8340269999999</c:v>
                </c:pt>
              </c:numCache>
            </c:numRef>
          </c:val>
        </c:ser>
        <c:dLbls>
          <c:showLegendKey val="0"/>
          <c:showVal val="0"/>
          <c:showCatName val="0"/>
          <c:showSerName val="0"/>
          <c:showPercent val="0"/>
          <c:showBubbleSize val="0"/>
        </c:dLbls>
        <c:gapWidth val="150"/>
        <c:axId val="317548616"/>
        <c:axId val="323076008"/>
      </c:barChart>
      <c:catAx>
        <c:axId val="317548616"/>
        <c:scaling>
          <c:orientation val="minMax"/>
        </c:scaling>
        <c:delete val="0"/>
        <c:axPos val="l"/>
        <c:numFmt formatCode="General" sourceLinked="0"/>
        <c:majorTickMark val="out"/>
        <c:minorTickMark val="none"/>
        <c:tickLblPos val="nextTo"/>
        <c:crossAx val="323076008"/>
        <c:crosses val="autoZero"/>
        <c:auto val="1"/>
        <c:lblAlgn val="ctr"/>
        <c:lblOffset val="100"/>
        <c:noMultiLvlLbl val="0"/>
      </c:catAx>
      <c:valAx>
        <c:axId val="323076008"/>
        <c:scaling>
          <c:orientation val="minMax"/>
        </c:scaling>
        <c:delete val="0"/>
        <c:axPos val="b"/>
        <c:majorGridlines/>
        <c:numFmt formatCode="0.0" sourceLinked="1"/>
        <c:majorTickMark val="out"/>
        <c:minorTickMark val="none"/>
        <c:tickLblPos val="nextTo"/>
        <c:txPr>
          <a:bodyPr/>
          <a:lstStyle/>
          <a:p>
            <a:pPr>
              <a:defRPr sz="1000"/>
            </a:pPr>
            <a:endParaRPr lang="en-US"/>
          </a:p>
        </c:txPr>
        <c:crossAx val="317548616"/>
        <c:crosses val="autoZero"/>
        <c:crossBetween val="between"/>
      </c:valAx>
    </c:plotArea>
    <c:plotVisOnly val="1"/>
    <c:dispBlanksAs val="gap"/>
    <c:showDLblsOverMax val="0"/>
  </c:chart>
  <c:spPr>
    <a:ln>
      <a:noFill/>
    </a:ln>
  </c:spPr>
  <c:txPr>
    <a:bodyPr/>
    <a:lstStyle/>
    <a:p>
      <a:pPr>
        <a:defRPr sz="11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bank!$C$34</c:f>
              <c:strCache>
                <c:ptCount val="1"/>
                <c:pt idx="0">
                  <c:v>Чанаргүй зээл сая.төг</c:v>
                </c:pt>
              </c:strCache>
            </c:strRef>
          </c:tx>
          <c:spPr>
            <a:solidFill>
              <a:schemeClr val="accent1"/>
            </a:solidFill>
            <a:ln>
              <a:noFill/>
            </a:ln>
            <a:effectLst/>
          </c:spPr>
          <c:invertIfNegative val="0"/>
          <c:cat>
            <c:strRef>
              <c:f>bank!$B$35:$B$43</c:f>
              <c:strCache>
                <c:ptCount val="9"/>
                <c:pt idx="0">
                  <c:v>ХААН банк</c:v>
                </c:pt>
                <c:pt idx="1">
                  <c:v>Төрийн банк </c:v>
                </c:pt>
                <c:pt idx="2">
                  <c:v>Капитал банк</c:v>
                </c:pt>
                <c:pt idx="3">
                  <c:v>Хас-Өмнөговь</c:v>
                </c:pt>
                <c:pt idx="4">
                  <c:v>Голомт банк</c:v>
                </c:pt>
                <c:pt idx="5">
                  <c:v>ҮХО банк</c:v>
                </c:pt>
                <c:pt idx="6">
                  <c:v>ХХБанк</c:v>
                </c:pt>
                <c:pt idx="7">
                  <c:v>Хас-Цогтцэций</c:v>
                </c:pt>
                <c:pt idx="8">
                  <c:v>Капитрон банк</c:v>
                </c:pt>
              </c:strCache>
            </c:strRef>
          </c:cat>
          <c:val>
            <c:numRef>
              <c:f>bank!$C$35:$C$43</c:f>
              <c:numCache>
                <c:formatCode>0.0</c:formatCode>
                <c:ptCount val="9"/>
                <c:pt idx="0">
                  <c:v>38865.7955</c:v>
                </c:pt>
                <c:pt idx="1">
                  <c:v>14204.482698999998</c:v>
                </c:pt>
                <c:pt idx="2">
                  <c:v>330.89333799999997</c:v>
                </c:pt>
                <c:pt idx="3">
                  <c:v>5170.3740250000001</c:v>
                </c:pt>
                <c:pt idx="4">
                  <c:v>9824.6879509999999</c:v>
                </c:pt>
                <c:pt idx="5">
                  <c:v>140.77372500000001</c:v>
                </c:pt>
                <c:pt idx="6">
                  <c:v>542.62609400000008</c:v>
                </c:pt>
                <c:pt idx="7">
                  <c:v>3379.5966869999997</c:v>
                </c:pt>
                <c:pt idx="8">
                  <c:v>2898.8340269999999</c:v>
                </c:pt>
              </c:numCache>
            </c:numRef>
          </c:val>
        </c:ser>
        <c:dLbls>
          <c:showLegendKey val="0"/>
          <c:showVal val="0"/>
          <c:showCatName val="0"/>
          <c:showSerName val="0"/>
          <c:showPercent val="0"/>
          <c:showBubbleSize val="0"/>
        </c:dLbls>
        <c:gapWidth val="182"/>
        <c:axId val="323076792"/>
        <c:axId val="323075616"/>
      </c:barChart>
      <c:catAx>
        <c:axId val="323076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3075616"/>
        <c:crosses val="autoZero"/>
        <c:auto val="1"/>
        <c:lblAlgn val="ctr"/>
        <c:lblOffset val="100"/>
        <c:noMultiLvlLbl val="0"/>
      </c:catAx>
      <c:valAx>
        <c:axId val="32307561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30767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b="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1"/>
              <c:layout/>
              <c:showLegendKey val="0"/>
              <c:showVal val="0"/>
              <c:showCatName val="1"/>
              <c:showSerName val="0"/>
              <c:showPercent val="1"/>
              <c:showBubbleSize val="0"/>
              <c:extLst>
                <c:ext xmlns:c15="http://schemas.microsoft.com/office/drawing/2012/chart" uri="{CE6537A1-D6FC-4f65-9D91-7224C49458BB}">
                  <c15:layout>
                    <c:manualLayout>
                      <c:w val="0.29012345679012347"/>
                      <c:h val="0.2013888888888889"/>
                    </c:manualLayout>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bank!$M$6:$N$6</c:f>
              <c:strCache>
                <c:ptCount val="2"/>
                <c:pt idx="0">
                  <c:v>Нийт ЗӨҮ</c:v>
                </c:pt>
                <c:pt idx="1">
                  <c:v>Үүнээс:      Чанаргүй зээл</c:v>
                </c:pt>
              </c:strCache>
            </c:strRef>
          </c:cat>
          <c:val>
            <c:numRef>
              <c:f>bank!$M$7:$N$7</c:f>
              <c:numCache>
                <c:formatCode>0.0</c:formatCode>
                <c:ptCount val="2"/>
                <c:pt idx="0">
                  <c:v>119671247.64599998</c:v>
                </c:pt>
                <c:pt idx="1">
                  <c:v>8051737.7939999998</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Амаржсан эх, хүүхдийн тоо, оноор</a:t>
            </a:r>
            <a:endParaRPr lang="en-US"/>
          </a:p>
        </c:rich>
      </c:tx>
      <c:overlay val="0"/>
    </c:title>
    <c:autoTitleDeleted val="0"/>
    <c:plotArea>
      <c:layout/>
      <c:barChart>
        <c:barDir val="col"/>
        <c:grouping val="clustered"/>
        <c:varyColors val="0"/>
        <c:ser>
          <c:idx val="0"/>
          <c:order val="0"/>
          <c:tx>
            <c:strRef>
              <c:f>'eruul mend '!$U$3</c:f>
              <c:strCache>
                <c:ptCount val="1"/>
                <c:pt idx="0">
                  <c:v>Амаржсан эхийн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'eruul mend '!$V$2:$X$2</c:f>
              <c:strCache>
                <c:ptCount val="3"/>
                <c:pt idx="0">
                  <c:v>2014.III</c:v>
                </c:pt>
                <c:pt idx="1">
                  <c:v>2015.III</c:v>
                </c:pt>
                <c:pt idx="2">
                  <c:v>2016.III</c:v>
                </c:pt>
              </c:strCache>
            </c:strRef>
          </c:cat>
          <c:val>
            <c:numRef>
              <c:f>'eruul mend '!$V$3:$X$3</c:f>
              <c:numCache>
                <c:formatCode>General</c:formatCode>
                <c:ptCount val="3"/>
                <c:pt idx="0">
                  <c:v>338</c:v>
                </c:pt>
                <c:pt idx="1">
                  <c:v>345</c:v>
                </c:pt>
                <c:pt idx="2">
                  <c:v>363</c:v>
                </c:pt>
              </c:numCache>
            </c:numRef>
          </c:val>
        </c:ser>
        <c:ser>
          <c:idx val="1"/>
          <c:order val="1"/>
          <c:tx>
            <c:strRef>
              <c:f>'eruul mend '!$U$4</c:f>
              <c:strCache>
                <c:ptCount val="1"/>
                <c:pt idx="0">
                  <c:v>Амьд төрсөн хүүхдийн тоо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'eruul mend '!$V$2:$X$2</c:f>
              <c:strCache>
                <c:ptCount val="3"/>
                <c:pt idx="0">
                  <c:v>2014.III</c:v>
                </c:pt>
                <c:pt idx="1">
                  <c:v>2015.III</c:v>
                </c:pt>
                <c:pt idx="2">
                  <c:v>2016.III</c:v>
                </c:pt>
              </c:strCache>
            </c:strRef>
          </c:cat>
          <c:val>
            <c:numRef>
              <c:f>'eruul mend '!$V$4:$X$4</c:f>
              <c:numCache>
                <c:formatCode>General</c:formatCode>
                <c:ptCount val="3"/>
                <c:pt idx="0">
                  <c:v>341</c:v>
                </c:pt>
                <c:pt idx="1">
                  <c:v>346</c:v>
                </c:pt>
                <c:pt idx="2">
                  <c:v>361</c:v>
                </c:pt>
              </c:numCache>
            </c:numRef>
          </c:val>
        </c:ser>
        <c:dLbls>
          <c:showLegendKey val="0"/>
          <c:showVal val="1"/>
          <c:showCatName val="0"/>
          <c:showSerName val="0"/>
          <c:showPercent val="0"/>
          <c:showBubbleSize val="0"/>
        </c:dLbls>
        <c:gapWidth val="150"/>
        <c:overlap val="-25"/>
        <c:axId val="323077968"/>
        <c:axId val="323078360"/>
      </c:barChart>
      <c:catAx>
        <c:axId val="323077968"/>
        <c:scaling>
          <c:orientation val="minMax"/>
        </c:scaling>
        <c:delete val="0"/>
        <c:axPos val="b"/>
        <c:numFmt formatCode="General" sourceLinked="0"/>
        <c:majorTickMark val="none"/>
        <c:minorTickMark val="none"/>
        <c:tickLblPos val="nextTo"/>
        <c:crossAx val="323078360"/>
        <c:crosses val="autoZero"/>
        <c:auto val="1"/>
        <c:lblAlgn val="ctr"/>
        <c:lblOffset val="100"/>
        <c:noMultiLvlLbl val="0"/>
      </c:catAx>
      <c:valAx>
        <c:axId val="323078360"/>
        <c:scaling>
          <c:orientation val="minMax"/>
        </c:scaling>
        <c:delete val="1"/>
        <c:axPos val="l"/>
        <c:numFmt formatCode="General" sourceLinked="1"/>
        <c:majorTickMark val="none"/>
        <c:minorTickMark val="none"/>
        <c:tickLblPos val="nextTo"/>
        <c:crossAx val="323077968"/>
        <c:crosses val="autoZero"/>
        <c:crossBetween val="between"/>
      </c:valAx>
    </c:plotArea>
    <c:legend>
      <c:legendPos val="t"/>
      <c:overlay val="0"/>
    </c:legend>
    <c:plotVisOnly val="1"/>
    <c:dispBlanksAs val="gap"/>
    <c:showDLblsOverMax val="0"/>
  </c:chart>
  <c:spPr>
    <a:ln>
      <a:noFill/>
    </a:ln>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mn-MN"/>
              <a:t>Хүүхдийн эндэгдэл, насны байдлаар</a:t>
            </a:r>
            <a:endParaRPr lang="en-US"/>
          </a:p>
        </c:rich>
      </c:tx>
      <c:overlay val="0"/>
    </c:title>
    <c:autoTitleDeleted val="0"/>
    <c:plotArea>
      <c:layout/>
      <c:barChart>
        <c:barDir val="col"/>
        <c:grouping val="clustered"/>
        <c:varyColors val="0"/>
        <c:ser>
          <c:idx val="0"/>
          <c:order val="0"/>
          <c:tx>
            <c:strRef>
              <c:f>'eruul mend '!$P$7</c:f>
              <c:strCache>
                <c:ptCount val="1"/>
                <c:pt idx="0">
                  <c:v>0-1 хүртэл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'eruul mend '!$Q$6:$S$6</c:f>
              <c:strCache>
                <c:ptCount val="3"/>
                <c:pt idx="0">
                  <c:v>2014.III</c:v>
                </c:pt>
                <c:pt idx="1">
                  <c:v>2015.III</c:v>
                </c:pt>
                <c:pt idx="2">
                  <c:v>2016.III</c:v>
                </c:pt>
              </c:strCache>
            </c:strRef>
          </c:cat>
          <c:val>
            <c:numRef>
              <c:f>'eruul mend '!$Q$7:$S$7</c:f>
              <c:numCache>
                <c:formatCode>General</c:formatCode>
                <c:ptCount val="3"/>
                <c:pt idx="0">
                  <c:v>10</c:v>
                </c:pt>
                <c:pt idx="1">
                  <c:v>5</c:v>
                </c:pt>
                <c:pt idx="2">
                  <c:v>11</c:v>
                </c:pt>
              </c:numCache>
            </c:numRef>
          </c:val>
        </c:ser>
        <c:ser>
          <c:idx val="1"/>
          <c:order val="1"/>
          <c:tx>
            <c:strRef>
              <c:f>'eruul mend '!$P$8</c:f>
              <c:strCache>
                <c:ptCount val="1"/>
                <c:pt idx="0">
                  <c:v>1-5 хүртэл насны хүүхдийн эндэгдэл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'eruul mend '!$Q$6:$S$6</c:f>
              <c:strCache>
                <c:ptCount val="3"/>
                <c:pt idx="0">
                  <c:v>2014.III</c:v>
                </c:pt>
                <c:pt idx="1">
                  <c:v>2015.III</c:v>
                </c:pt>
                <c:pt idx="2">
                  <c:v>2016.III</c:v>
                </c:pt>
              </c:strCache>
            </c:strRef>
          </c:cat>
          <c:val>
            <c:numRef>
              <c:f>'eruul mend '!$Q$8:$S$8</c:f>
              <c:numCache>
                <c:formatCode>General</c:formatCode>
                <c:ptCount val="3"/>
                <c:pt idx="0">
                  <c:v>3</c:v>
                </c:pt>
                <c:pt idx="1">
                  <c:v>2</c:v>
                </c:pt>
                <c:pt idx="2">
                  <c:v>1</c:v>
                </c:pt>
              </c:numCache>
            </c:numRef>
          </c:val>
        </c:ser>
        <c:dLbls>
          <c:showLegendKey val="0"/>
          <c:showVal val="1"/>
          <c:showCatName val="0"/>
          <c:showSerName val="0"/>
          <c:showPercent val="0"/>
          <c:showBubbleSize val="0"/>
        </c:dLbls>
        <c:gapWidth val="150"/>
        <c:overlap val="-25"/>
        <c:axId val="319463016"/>
        <c:axId val="319461448"/>
      </c:barChart>
      <c:catAx>
        <c:axId val="319463016"/>
        <c:scaling>
          <c:orientation val="minMax"/>
        </c:scaling>
        <c:delete val="0"/>
        <c:axPos val="b"/>
        <c:numFmt formatCode="General" sourceLinked="0"/>
        <c:majorTickMark val="none"/>
        <c:minorTickMark val="none"/>
        <c:tickLblPos val="nextTo"/>
        <c:crossAx val="319461448"/>
        <c:crosses val="autoZero"/>
        <c:auto val="1"/>
        <c:lblAlgn val="ctr"/>
        <c:lblOffset val="100"/>
        <c:noMultiLvlLbl val="0"/>
      </c:catAx>
      <c:valAx>
        <c:axId val="319461448"/>
        <c:scaling>
          <c:orientation val="minMax"/>
        </c:scaling>
        <c:delete val="1"/>
        <c:axPos val="l"/>
        <c:numFmt formatCode="General" sourceLinked="1"/>
        <c:majorTickMark val="none"/>
        <c:minorTickMark val="none"/>
        <c:tickLblPos val="nextTo"/>
        <c:crossAx val="319463016"/>
        <c:crosses val="autoZero"/>
        <c:crossBetween val="between"/>
      </c:valAx>
    </c:plotArea>
    <c:legend>
      <c:legendPos val="t"/>
      <c:overlay val="0"/>
    </c:legend>
    <c:plotVisOnly val="1"/>
    <c:dispBlanksAs val="gap"/>
    <c:showDLblsOverMax val="0"/>
  </c:chart>
  <c:spPr>
    <a:ln>
      <a:noFill/>
    </a:ln>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Аймгийн хэмжээний төрөлт, нас баралтын үзүүлэлтүүд, оноор</a:t>
            </a:r>
            <a:endParaRPr lang="en-US"/>
          </a:p>
        </c:rich>
      </c:tx>
      <c:overlay val="0"/>
    </c:title>
    <c:autoTitleDeleted val="0"/>
    <c:plotArea>
      <c:layout/>
      <c:lineChart>
        <c:grouping val="standard"/>
        <c:varyColors val="0"/>
        <c:ser>
          <c:idx val="0"/>
          <c:order val="0"/>
          <c:tx>
            <c:strRef>
              <c:f>'eruul mend '!$B$65</c:f>
              <c:strCache>
                <c:ptCount val="1"/>
                <c:pt idx="0">
                  <c:v>төрөлт</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'eruul mend '!$C$64:$E$64</c:f>
              <c:strCache>
                <c:ptCount val="3"/>
                <c:pt idx="0">
                  <c:v>2014.III</c:v>
                </c:pt>
                <c:pt idx="1">
                  <c:v>2015.III</c:v>
                </c:pt>
                <c:pt idx="2">
                  <c:v>2016.III</c:v>
                </c:pt>
              </c:strCache>
            </c:strRef>
          </c:cat>
          <c:val>
            <c:numRef>
              <c:f>'eruul mend '!$C$65:$E$65</c:f>
              <c:numCache>
                <c:formatCode>General</c:formatCode>
                <c:ptCount val="3"/>
                <c:pt idx="0">
                  <c:v>338</c:v>
                </c:pt>
                <c:pt idx="1">
                  <c:v>345</c:v>
                </c:pt>
                <c:pt idx="2">
                  <c:v>363</c:v>
                </c:pt>
              </c:numCache>
            </c:numRef>
          </c:val>
          <c:smooth val="0"/>
        </c:ser>
        <c:ser>
          <c:idx val="1"/>
          <c:order val="1"/>
          <c:tx>
            <c:strRef>
              <c:f>'eruul mend '!$B$66</c:f>
              <c:strCache>
                <c:ptCount val="1"/>
                <c:pt idx="0">
                  <c:v>нас баралт</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'eruul mend '!$C$64:$E$64</c:f>
              <c:strCache>
                <c:ptCount val="3"/>
                <c:pt idx="0">
                  <c:v>2014.III</c:v>
                </c:pt>
                <c:pt idx="1">
                  <c:v>2015.III</c:v>
                </c:pt>
                <c:pt idx="2">
                  <c:v>2016.III</c:v>
                </c:pt>
              </c:strCache>
            </c:strRef>
          </c:cat>
          <c:val>
            <c:numRef>
              <c:f>'eruul mend '!$C$66:$E$66</c:f>
              <c:numCache>
                <c:formatCode>General</c:formatCode>
                <c:ptCount val="3"/>
                <c:pt idx="0">
                  <c:v>85</c:v>
                </c:pt>
                <c:pt idx="1">
                  <c:v>78</c:v>
                </c:pt>
                <c:pt idx="2">
                  <c:v>87</c:v>
                </c:pt>
              </c:numCache>
            </c:numRef>
          </c:val>
          <c:smooth val="0"/>
        </c:ser>
        <c:dLbls>
          <c:showLegendKey val="0"/>
          <c:showVal val="1"/>
          <c:showCatName val="0"/>
          <c:showSerName val="0"/>
          <c:showPercent val="0"/>
          <c:showBubbleSize val="0"/>
        </c:dLbls>
        <c:marker val="1"/>
        <c:smooth val="0"/>
        <c:axId val="319461840"/>
        <c:axId val="319464584"/>
      </c:lineChart>
      <c:catAx>
        <c:axId val="319461840"/>
        <c:scaling>
          <c:orientation val="minMax"/>
        </c:scaling>
        <c:delete val="0"/>
        <c:axPos val="b"/>
        <c:numFmt formatCode="General" sourceLinked="0"/>
        <c:majorTickMark val="none"/>
        <c:minorTickMark val="none"/>
        <c:tickLblPos val="nextTo"/>
        <c:crossAx val="319464584"/>
        <c:crosses val="autoZero"/>
        <c:auto val="1"/>
        <c:lblAlgn val="ctr"/>
        <c:lblOffset val="100"/>
        <c:noMultiLvlLbl val="0"/>
      </c:catAx>
      <c:valAx>
        <c:axId val="319464584"/>
        <c:scaling>
          <c:orientation val="minMax"/>
        </c:scaling>
        <c:delete val="1"/>
        <c:axPos val="l"/>
        <c:numFmt formatCode="General" sourceLinked="1"/>
        <c:majorTickMark val="none"/>
        <c:minorTickMark val="none"/>
        <c:tickLblPos val="nextTo"/>
        <c:crossAx val="319461840"/>
        <c:crosses val="autoZero"/>
        <c:crossBetween val="between"/>
      </c:valAx>
    </c:plotArea>
    <c:legend>
      <c:legendPos val="t"/>
      <c:overlay val="0"/>
    </c:legend>
    <c:plotVisOnly val="1"/>
    <c:dispBlanksAs val="gap"/>
    <c:showDLblsOverMax val="0"/>
  </c:chart>
  <c:spPr>
    <a:ln>
      <a:noFill/>
    </a:ln>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82E-2"/>
          <c:y val="6.0569043452901733E-2"/>
          <c:w val="0.9450810509151476"/>
          <c:h val="0.67067330125401503"/>
        </c:manualLayout>
      </c:layout>
      <c:lineChart>
        <c:grouping val="standard"/>
        <c:varyColors val="0"/>
        <c:ser>
          <c:idx val="0"/>
          <c:order val="0"/>
          <c:tx>
            <c:strRef>
              <c:f>'ajilguichuud hev'!$B$57</c:f>
              <c:strCache>
                <c:ptCount val="1"/>
                <c:pt idx="0">
                  <c:v>Ажил хайгч иргэдийн тоо</c:v>
                </c:pt>
              </c:strCache>
            </c:strRef>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dLbls>
            <c:dLbl>
              <c:idx val="0"/>
              <c:layout>
                <c:manualLayout>
                  <c:x val="-4.7222222222222332E-2"/>
                  <c:y val="-6.521796188519918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1666666666666664E-2"/>
                  <c:y val="-9.420289855072472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888888888888889E-2"/>
                  <c:y val="-0.10144927536231886"/>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'ajilguichuud hev'!$C$56:$E$56</c:f>
              <c:strCache>
                <c:ptCount val="3"/>
                <c:pt idx="0">
                  <c:v>2014.III</c:v>
                </c:pt>
                <c:pt idx="1">
                  <c:v>2015.III</c:v>
                </c:pt>
                <c:pt idx="2">
                  <c:v>2016.III</c:v>
                </c:pt>
              </c:strCache>
            </c:strRef>
          </c:cat>
          <c:val>
            <c:numRef>
              <c:f>'ajilguichuud hev'!$C$57:$E$57</c:f>
              <c:numCache>
                <c:formatCode>General</c:formatCode>
                <c:ptCount val="3"/>
                <c:pt idx="0">
                  <c:v>362</c:v>
                </c:pt>
                <c:pt idx="1">
                  <c:v>560</c:v>
                </c:pt>
                <c:pt idx="2">
                  <c:v>919</c:v>
                </c:pt>
              </c:numCache>
            </c:numRef>
          </c:val>
          <c:smooth val="0"/>
        </c:ser>
        <c:ser>
          <c:idx val="1"/>
          <c:order val="1"/>
          <c:tx>
            <c:strRef>
              <c:f>'ajilguichuud hev'!$B$58</c:f>
              <c:strCache>
                <c:ptCount val="1"/>
                <c:pt idx="0">
                  <c:v>Ажилд орсон иргэдийн тоо</c:v>
                </c:pt>
              </c:strCache>
            </c:strRef>
          </c:tx>
          <c:spPr>
            <a:ln w="19050" cap="rnd" cmpd="sng" algn="ctr">
              <a:solidFill>
                <a:schemeClr val="accent2"/>
              </a:solidFill>
              <a:prstDash val="solid"/>
              <a:round/>
            </a:ln>
            <a:effectLst/>
          </c:spPr>
          <c:marker>
            <c:spPr>
              <a:solidFill>
                <a:schemeClr val="accent2"/>
              </a:solidFill>
              <a:ln w="6350" cap="flat" cmpd="sng" algn="ctr">
                <a:solidFill>
                  <a:schemeClr val="accent2"/>
                </a:solidFill>
                <a:prstDash val="solid"/>
                <a:round/>
              </a:ln>
              <a:effectLst/>
            </c:spPr>
          </c:marker>
          <c:dLbls>
            <c:dLbl>
              <c:idx val="0"/>
              <c:layout>
                <c:manualLayout>
                  <c:x val="-4.4444444444444502E-2"/>
                  <c:y val="-0.1014492753623188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888888888888889E-2"/>
                  <c:y val="-9.420289855072472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888888888888889E-2"/>
                  <c:y val="-8.695652173913054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'ajilguichuud hev'!$C$56:$E$56</c:f>
              <c:strCache>
                <c:ptCount val="3"/>
                <c:pt idx="0">
                  <c:v>2014.III</c:v>
                </c:pt>
                <c:pt idx="1">
                  <c:v>2015.III</c:v>
                </c:pt>
                <c:pt idx="2">
                  <c:v>2016.III</c:v>
                </c:pt>
              </c:strCache>
            </c:strRef>
          </c:cat>
          <c:val>
            <c:numRef>
              <c:f>'ajilguichuud hev'!$C$58:$E$58</c:f>
              <c:numCache>
                <c:formatCode>General</c:formatCode>
                <c:ptCount val="3"/>
                <c:pt idx="0">
                  <c:v>9</c:v>
                </c:pt>
                <c:pt idx="1">
                  <c:v>16</c:v>
                </c:pt>
                <c:pt idx="2">
                  <c:v>15</c:v>
                </c:pt>
              </c:numCache>
            </c:numRef>
          </c:val>
          <c:smooth val="0"/>
        </c:ser>
        <c:dLbls>
          <c:showLegendKey val="0"/>
          <c:showVal val="1"/>
          <c:showCatName val="0"/>
          <c:showSerName val="0"/>
          <c:showPercent val="0"/>
          <c:showBubbleSize val="0"/>
        </c:dLbls>
        <c:marker val="1"/>
        <c:smooth val="0"/>
        <c:axId val="319464192"/>
        <c:axId val="273701416"/>
      </c:lineChart>
      <c:catAx>
        <c:axId val="319464192"/>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273701416"/>
        <c:crosses val="autoZero"/>
        <c:auto val="1"/>
        <c:lblAlgn val="ctr"/>
        <c:lblOffset val="100"/>
        <c:noMultiLvlLbl val="0"/>
      </c:catAx>
      <c:valAx>
        <c:axId val="273701416"/>
        <c:scaling>
          <c:orientation val="minMax"/>
        </c:scaling>
        <c:delete val="1"/>
        <c:axPos val="l"/>
        <c:numFmt formatCode="General" sourceLinked="1"/>
        <c:majorTickMark val="none"/>
        <c:minorTickMark val="none"/>
        <c:tickLblPos val="nextTo"/>
        <c:crossAx val="319464192"/>
        <c:crosses val="autoZero"/>
        <c:crossBetween val="between"/>
      </c:valAx>
      <c:spPr>
        <a:noFill/>
        <a:ln>
          <a:noFill/>
        </a:ln>
        <a:effectLst/>
      </c:spPr>
    </c:plotArea>
    <c:legend>
      <c:legendPos val="t"/>
      <c:layout>
        <c:manualLayout>
          <c:xMode val="edge"/>
          <c:yMode val="edge"/>
          <c:x val="0"/>
          <c:y val="0.8611111111111116"/>
          <c:w val="1"/>
          <c:h val="8.371719160105002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'ajilguichuud hev'!$B$24:$B$31</c:f>
              <c:strCache>
                <c:ptCount val="8"/>
                <c:pt idx="0">
                  <c:v>магистр, доктор</c:v>
                </c:pt>
                <c:pt idx="1">
                  <c:v>дээд</c:v>
                </c:pt>
                <c:pt idx="2">
                  <c:v>Тусгай дунд</c:v>
                </c:pt>
                <c:pt idx="3">
                  <c:v>Мэргэжлийн анхан шатны</c:v>
                </c:pt>
                <c:pt idx="4">
                  <c:v>Бүрэн дунд</c:v>
                </c:pt>
                <c:pt idx="5">
                  <c:v>суурь</c:v>
                </c:pt>
                <c:pt idx="6">
                  <c:v>Бага</c:v>
                </c:pt>
                <c:pt idx="7">
                  <c:v>Боловсролгүй</c:v>
                </c:pt>
              </c:strCache>
            </c:strRef>
          </c:cat>
          <c:val>
            <c:numRef>
              <c:f>'ajilguichuud hev'!$C$24:$C$31</c:f>
              <c:numCache>
                <c:formatCode>0.0</c:formatCode>
                <c:ptCount val="8"/>
                <c:pt idx="0">
                  <c:v>0.65288356909684442</c:v>
                </c:pt>
                <c:pt idx="1">
                  <c:v>23.503808487486463</c:v>
                </c:pt>
                <c:pt idx="2">
                  <c:v>9.7932535364526654</c:v>
                </c:pt>
                <c:pt idx="3">
                  <c:v>7.3993471164309028</c:v>
                </c:pt>
                <c:pt idx="4">
                  <c:v>51.686615886833522</c:v>
                </c:pt>
                <c:pt idx="5">
                  <c:v>5.1142546245919371</c:v>
                </c:pt>
                <c:pt idx="6">
                  <c:v>1.5233949945593013</c:v>
                </c:pt>
                <c:pt idx="7">
                  <c:v>0.32644178454842232</c:v>
                </c:pt>
              </c:numCache>
            </c:numRef>
          </c:val>
        </c:ser>
        <c:dLbls>
          <c:showLegendKey val="0"/>
          <c:showVal val="1"/>
          <c:showCatName val="0"/>
          <c:showSerName val="0"/>
          <c:showPercent val="0"/>
          <c:showBubbleSize val="0"/>
        </c:dLbls>
        <c:gapWidth val="150"/>
        <c:overlap val="-25"/>
        <c:axId val="70274840"/>
        <c:axId val="321716192"/>
      </c:barChart>
      <c:catAx>
        <c:axId val="70274840"/>
        <c:scaling>
          <c:orientation val="minMax"/>
        </c:scaling>
        <c:delete val="0"/>
        <c:axPos val="l"/>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321716192"/>
        <c:crosses val="autoZero"/>
        <c:auto val="1"/>
        <c:lblAlgn val="ctr"/>
        <c:lblOffset val="100"/>
        <c:noMultiLvlLbl val="0"/>
      </c:catAx>
      <c:valAx>
        <c:axId val="321716192"/>
        <c:scaling>
          <c:orientation val="minMax"/>
        </c:scaling>
        <c:delete val="1"/>
        <c:axPos val="b"/>
        <c:numFmt formatCode="0.0" sourceLinked="1"/>
        <c:majorTickMark val="none"/>
        <c:minorTickMark val="none"/>
        <c:tickLblPos val="nextTo"/>
        <c:crossAx val="7027484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5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4-13T10:09:58.102" idx="1">
    <p:pos x="6620" y="795"/>
    <p:text>нүүрсний салбар 60,1 хувийн бууралттай байна.</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591" cy="3448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76399" y="0"/>
            <a:ext cx="4341591" cy="344845"/>
          </a:xfrm>
          <a:prstGeom prst="rect">
            <a:avLst/>
          </a:prstGeom>
        </p:spPr>
        <p:txBody>
          <a:bodyPr vert="horz" lIns="91440" tIns="45720" rIns="91440" bIns="45720" rtlCol="0"/>
          <a:lstStyle>
            <a:lvl1pPr algn="r">
              <a:defRPr sz="1200"/>
            </a:lvl1pPr>
          </a:lstStyle>
          <a:p>
            <a:fld id="{46AC4C50-0DE6-457B-A6DB-4CF188B484CD}" type="datetimeFigureOut">
              <a:rPr lang="en-US" smtClean="0"/>
              <a:pPr/>
              <a:t>4/13/2016</a:t>
            </a:fld>
            <a:endParaRPr lang="en-US"/>
          </a:p>
        </p:txBody>
      </p:sp>
      <p:sp>
        <p:nvSpPr>
          <p:cNvPr id="4" name="Footer Placeholder 3"/>
          <p:cNvSpPr>
            <a:spLocks noGrp="1"/>
          </p:cNvSpPr>
          <p:nvPr>
            <p:ph type="ftr" sz="quarter" idx="2"/>
          </p:nvPr>
        </p:nvSpPr>
        <p:spPr>
          <a:xfrm>
            <a:off x="0" y="6543318"/>
            <a:ext cx="4341591" cy="3448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76399" y="6543318"/>
            <a:ext cx="4341591" cy="344845"/>
          </a:xfrm>
          <a:prstGeom prst="rect">
            <a:avLst/>
          </a:prstGeom>
        </p:spPr>
        <p:txBody>
          <a:bodyPr vert="horz" lIns="91440" tIns="45720" rIns="91440" bIns="45720" rtlCol="0" anchor="b"/>
          <a:lstStyle>
            <a:lvl1pPr algn="r">
              <a:defRPr sz="1200"/>
            </a:lvl1pPr>
          </a:lstStyle>
          <a:p>
            <a:fld id="{B7689E64-C1D0-4B97-A2E0-6E65FF50B0D1}" type="slidenum">
              <a:rPr lang="en-US" smtClean="0"/>
              <a:pPr/>
              <a:t>‹#›</a:t>
            </a:fld>
            <a:endParaRPr lang="en-US"/>
          </a:p>
        </p:txBody>
      </p:sp>
    </p:spTree>
    <p:extLst>
      <p:ext uri="{BB962C8B-B14F-4D97-AF65-F5344CB8AC3E}">
        <p14:creationId xmlns:p14="http://schemas.microsoft.com/office/powerpoint/2010/main" val="179242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42129" cy="34560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675852" y="0"/>
            <a:ext cx="4342129" cy="345604"/>
          </a:xfrm>
          <a:prstGeom prst="rect">
            <a:avLst/>
          </a:prstGeom>
        </p:spPr>
        <p:txBody>
          <a:bodyPr vert="horz" lIns="92446" tIns="46223" rIns="92446" bIns="46223" rtlCol="0"/>
          <a:lstStyle>
            <a:lvl1pPr algn="r">
              <a:defRPr sz="1200"/>
            </a:lvl1pPr>
          </a:lstStyle>
          <a:p>
            <a:fld id="{67A877B3-2735-41E1-92AA-D07C364C94FD}" type="datetimeFigureOut">
              <a:rPr lang="en-US" smtClean="0"/>
              <a:pPr/>
              <a:t>4/13/2016</a:t>
            </a:fld>
            <a:endParaRPr lang="en-US"/>
          </a:p>
        </p:txBody>
      </p:sp>
      <p:sp>
        <p:nvSpPr>
          <p:cNvPr id="4" name="Slide Image Placeholder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1002031" y="3314929"/>
            <a:ext cx="8016239" cy="27122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42560"/>
            <a:ext cx="4342129" cy="34560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675852" y="6542560"/>
            <a:ext cx="4342129" cy="345604"/>
          </a:xfrm>
          <a:prstGeom prst="rect">
            <a:avLst/>
          </a:prstGeom>
        </p:spPr>
        <p:txBody>
          <a:bodyPr vert="horz" lIns="92446" tIns="46223" rIns="92446" bIns="46223" rtlCol="0" anchor="b"/>
          <a:lstStyle>
            <a:lvl1pPr algn="r">
              <a:defRPr sz="1200"/>
            </a:lvl1pPr>
          </a:lstStyle>
          <a:p>
            <a:fld id="{2F7A9234-F431-4DB1-91E9-24C586141367}" type="slidenum">
              <a:rPr lang="en-US" smtClean="0"/>
              <a:pPr/>
              <a:t>‹#›</a:t>
            </a:fld>
            <a:endParaRPr lang="en-US"/>
          </a:p>
        </p:txBody>
      </p:sp>
    </p:spTree>
    <p:extLst>
      <p:ext uri="{BB962C8B-B14F-4D97-AF65-F5344CB8AC3E}">
        <p14:creationId xmlns:p14="http://schemas.microsoft.com/office/powerpoint/2010/main" val="235381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258338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67469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77233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88B8E6-F6F1-402E-849F-BD7AE4313BB1}"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413143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8B8E6-F6F1-402E-849F-BD7AE4313BB1}" type="datetimeFigureOut">
              <a:rPr lang="en-US" smtClean="0"/>
              <a:pPr/>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09827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88B8E6-F6F1-402E-849F-BD7AE4313BB1}" type="datetimeFigureOut">
              <a:rPr lang="en-US" smtClean="0"/>
              <a:pPr/>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68780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88B8E6-F6F1-402E-849F-BD7AE4313BB1}" type="datetimeFigureOut">
              <a:rPr lang="en-US" smtClean="0"/>
              <a:pPr/>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234684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88B8E6-F6F1-402E-849F-BD7AE4313BB1}" type="datetimeFigureOut">
              <a:rPr lang="en-US" smtClean="0"/>
              <a:pPr/>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231602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8B8E6-F6F1-402E-849F-BD7AE4313BB1}" type="datetimeFigureOut">
              <a:rPr lang="en-US" smtClean="0"/>
              <a:pPr/>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269346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8B8E6-F6F1-402E-849F-BD7AE4313BB1}" type="datetimeFigureOut">
              <a:rPr lang="en-US" smtClean="0"/>
              <a:pPr/>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84714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8B8E6-F6F1-402E-849F-BD7AE4313BB1}" type="datetimeFigureOut">
              <a:rPr lang="en-US" smtClean="0"/>
              <a:pPr/>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1C972-6D17-487A-97C6-EEBE37DDAC48}" type="slidenum">
              <a:rPr lang="en-US" smtClean="0"/>
              <a:pPr/>
              <a:t>‹#›</a:t>
            </a:fld>
            <a:endParaRPr lang="en-US"/>
          </a:p>
        </p:txBody>
      </p:sp>
    </p:spTree>
    <p:extLst>
      <p:ext uri="{BB962C8B-B14F-4D97-AF65-F5344CB8AC3E}">
        <p14:creationId xmlns:p14="http://schemas.microsoft.com/office/powerpoint/2010/main" val="388992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8B8E6-F6F1-402E-849F-BD7AE4313BB1}" type="datetimeFigureOut">
              <a:rPr lang="en-US" smtClean="0"/>
              <a:pPr/>
              <a:t>4/13/2016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1C972-6D17-487A-97C6-EEBE37DDAC48}" type="slidenum">
              <a:rPr lang="en-US" smtClean="0"/>
              <a:pPr/>
              <a:t>‹#›</a:t>
            </a:fld>
            <a:endParaRPr lang="en-US"/>
          </a:p>
        </p:txBody>
      </p:sp>
    </p:spTree>
    <p:extLst>
      <p:ext uri="{BB962C8B-B14F-4D97-AF65-F5344CB8AC3E}">
        <p14:creationId xmlns:p14="http://schemas.microsoft.com/office/powerpoint/2010/main" val="326099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514" y="1349828"/>
            <a:ext cx="7391400" cy="3207032"/>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Өмнөговь аймгийн Нийгэм, эдийн засгийн байдал</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201</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6</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оны</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03</a:t>
            </a: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-р сарын байдлаар/</a:t>
            </a: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3" name="Rectangle 2"/>
          <p:cNvSpPr/>
          <p:nvPr/>
        </p:nvSpPr>
        <p:spPr>
          <a:xfrm>
            <a:off x="2144486" y="5715782"/>
            <a:ext cx="457200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2016</a:t>
            </a:r>
            <a:r>
              <a:rPr lang="mn-MN" dirty="0" smtClean="0">
                <a:solidFill>
                  <a:srgbClr val="948A30"/>
                </a:solidFill>
                <a:latin typeface="Times New Roman" panose="02020603050405020304" pitchFamily="18" charset="0"/>
                <a:cs typeface="Times New Roman" panose="02020603050405020304" pitchFamily="18" charset="0"/>
              </a:rPr>
              <a:t> оны  </a:t>
            </a:r>
            <a:r>
              <a:rPr lang="en-US" dirty="0" smtClean="0">
                <a:solidFill>
                  <a:srgbClr val="948A30"/>
                </a:solidFill>
                <a:latin typeface="Times New Roman" panose="02020603050405020304" pitchFamily="18" charset="0"/>
                <a:cs typeface="Times New Roman" panose="02020603050405020304" pitchFamily="18" charset="0"/>
              </a:rPr>
              <a:t>0</a:t>
            </a:r>
            <a:r>
              <a:rPr lang="mn-MN" dirty="0" smtClean="0">
                <a:solidFill>
                  <a:srgbClr val="948A30"/>
                </a:solidFill>
                <a:latin typeface="Times New Roman" panose="02020603050405020304" pitchFamily="18" charset="0"/>
                <a:cs typeface="Times New Roman" panose="02020603050405020304" pitchFamily="18" charset="0"/>
              </a:rPr>
              <a:t>4</a:t>
            </a:r>
            <a:r>
              <a:rPr lang="en-US" dirty="0" smtClean="0">
                <a:solidFill>
                  <a:srgbClr val="948A30"/>
                </a:solidFill>
                <a:latin typeface="Times New Roman" panose="02020603050405020304" pitchFamily="18" charset="0"/>
                <a:cs typeface="Times New Roman" panose="02020603050405020304" pitchFamily="18" charset="0"/>
              </a:rPr>
              <a:t> </a:t>
            </a:r>
            <a:r>
              <a:rPr lang="mn-MN" dirty="0" smtClean="0">
                <a:solidFill>
                  <a:srgbClr val="948A30"/>
                </a:solidFill>
                <a:latin typeface="Times New Roman" panose="02020603050405020304" pitchFamily="18" charset="0"/>
                <a:cs typeface="Times New Roman" panose="02020603050405020304" pitchFamily="18" charset="0"/>
              </a:rPr>
              <a:t>сарын</a:t>
            </a:r>
            <a:r>
              <a:rPr lang="en-US" dirty="0" smtClean="0">
                <a:solidFill>
                  <a:srgbClr val="948A30"/>
                </a:solidFill>
                <a:latin typeface="Times New Roman" panose="02020603050405020304" pitchFamily="18" charset="0"/>
                <a:cs typeface="Times New Roman" panose="02020603050405020304" pitchFamily="18" charset="0"/>
              </a:rPr>
              <a:t> 1</a:t>
            </a:r>
            <a:r>
              <a:rPr lang="mn-MN" dirty="0" smtClean="0">
                <a:solidFill>
                  <a:srgbClr val="948A30"/>
                </a:solidFill>
                <a:latin typeface="Times New Roman" panose="02020603050405020304" pitchFamily="18" charset="0"/>
                <a:cs typeface="Times New Roman" panose="02020603050405020304" pitchFamily="18" charset="0"/>
              </a:rPr>
              <a:t>3</a:t>
            </a:r>
            <a:endParaRPr lang="en-US" dirty="0" smtClean="0">
              <a:solidFill>
                <a:srgbClr val="948A3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66372" y="5335792"/>
            <a:ext cx="10403114" cy="760208"/>
          </a:xfrm>
          <a:prstGeom prst="rect">
            <a:avLst/>
          </a:prstGeom>
        </p:spPr>
        <p:txBody>
          <a:bodyPr wrap="square">
            <a:spAutoFit/>
          </a:bodyPr>
          <a:lstStyle/>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Статистикийн хэлтсийн </a:t>
            </a:r>
          </a:p>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АХЛАХ мэргэжилтэн Ө.МӨНХЖАРГАЛ </a:t>
            </a: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r">
              <a:spcBef>
                <a:spcPct val="20000"/>
              </a:spcBef>
              <a:buClr>
                <a:schemeClr val="accent2"/>
              </a:buClr>
              <a:defRPr/>
            </a:pP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Rectangle 3"/>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1230086" y="2231572"/>
            <a:ext cx="10755086"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2" descr="\\exchange_server\MCCT\PUBLIC\Tserendejid\Information icon\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943" y="84908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2100943" y="1074100"/>
            <a:ext cx="969917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dirty="0">
                <a:latin typeface="Arial" pitchFamily="34" charset="0"/>
                <a:cs typeface="Arial" pitchFamily="34" charset="0"/>
              </a:rPr>
              <a:t>Аймгийн хэмжээнд оны эхний төллөвөл зохих 845.4 мянган хээлтэгчийн 15,6 хувь нь буюу 131.5 мянган хээлтэгч төллөж, гарсан төл  99.9  хувьтай  бойжиж байна. Мал төллөлт урьд оны энэ үеиээс 3813 толгой малаар буюу 3.0 хувиар өссөн байна.</a:t>
            </a:r>
            <a:endParaRPr kumimoji="0" lang="eu-ES" sz="1400" b="0" i="0" u="none" strike="noStrike" cap="none" normalizeH="0" baseline="0" dirty="0" smtClean="0">
              <a:ln>
                <a:noFill/>
              </a:ln>
              <a:solidFill>
                <a:schemeClr val="tx1"/>
              </a:solidFill>
              <a:effectLst/>
              <a:latin typeface="Arial" pitchFamily="34" charset="0"/>
              <a:ea typeface="Tahoma" panose="020B0604030504040204" pitchFamily="34" charset="0"/>
              <a:cs typeface="Arial" pitchFamily="34" charset="0"/>
            </a:endParaRPr>
          </a:p>
        </p:txBody>
      </p:sp>
      <p:sp>
        <p:nvSpPr>
          <p:cNvPr id="8" name="Rectangle 7"/>
          <p:cNvSpPr/>
          <p:nvPr/>
        </p:nvSpPr>
        <p:spPr>
          <a:xfrm>
            <a:off x="2209799" y="674914"/>
            <a:ext cx="3048000" cy="461665"/>
          </a:xfrm>
          <a:prstGeom prst="rect">
            <a:avLst/>
          </a:prstGeom>
        </p:spPr>
        <p:txBody>
          <a:bodyPr wrap="square">
            <a:spAutoFit/>
          </a:bodyPr>
          <a:lstStyle/>
          <a:p>
            <a:r>
              <a:rPr lang="mn-MN" sz="2400" b="1" dirty="0" smtClean="0"/>
              <a:t>Хөдөө аж ахуй</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693149201"/>
              </p:ext>
            </p:extLst>
          </p:nvPr>
        </p:nvGraphicFramePr>
        <p:xfrm>
          <a:off x="3181350" y="2448748"/>
          <a:ext cx="5915026" cy="3589312"/>
        </p:xfrm>
        <a:graphic>
          <a:graphicData uri="http://schemas.openxmlformats.org/drawingml/2006/table">
            <a:tbl>
              <a:tblPr firstRow="1" firstCol="1" bandRow="1">
                <a:tableStyleId>{8799B23B-EC83-4686-B30A-512413B5E67A}</a:tableStyleId>
              </a:tblPr>
              <a:tblGrid>
                <a:gridCol w="1276753"/>
                <a:gridCol w="1317513"/>
                <a:gridCol w="1083742"/>
                <a:gridCol w="1198830"/>
                <a:gridCol w="1038188"/>
              </a:tblGrid>
              <a:tr h="258291">
                <a:tc gridSpan="5">
                  <a:txBody>
                    <a:bodyPr/>
                    <a:lstStyle/>
                    <a:p>
                      <a:pPr algn="ctr">
                        <a:spcAft>
                          <a:spcPts val="0"/>
                        </a:spcAft>
                      </a:pPr>
                      <a:r>
                        <a:rPr lang="en-US" sz="2000" dirty="0" err="1">
                          <a:effectLst/>
                          <a:latin typeface="Tahoma" panose="020B0604030504040204" pitchFamily="34" charset="0"/>
                          <a:ea typeface="Tahoma" panose="020B0604030504040204" pitchFamily="34" charset="0"/>
                          <a:cs typeface="Tahoma" panose="020B0604030504040204" pitchFamily="34" charset="0"/>
                        </a:rPr>
                        <a:t>Мал</a:t>
                      </a:r>
                      <a:r>
                        <a:rPr lang="en-US" sz="2000" dirty="0">
                          <a:effectLst/>
                          <a:latin typeface="Tahoma" panose="020B0604030504040204" pitchFamily="34" charset="0"/>
                          <a:ea typeface="Tahoma" panose="020B0604030504040204" pitchFamily="34" charset="0"/>
                          <a:cs typeface="Tahoma" panose="020B0604030504040204" pitchFamily="34" charset="0"/>
                        </a:rPr>
                        <a:t> </a:t>
                      </a:r>
                      <a:r>
                        <a:rPr lang="en-US" sz="2000" dirty="0" err="1">
                          <a:effectLst/>
                          <a:latin typeface="Tahoma" panose="020B0604030504040204" pitchFamily="34" charset="0"/>
                          <a:ea typeface="Tahoma" panose="020B0604030504040204" pitchFamily="34" charset="0"/>
                          <a:cs typeface="Tahoma" panose="020B0604030504040204" pitchFamily="34" charset="0"/>
                        </a:rPr>
                        <a:t>төллөлт</a:t>
                      </a:r>
                      <a:endParaRPr lang="en-US" sz="2000" dirty="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8291">
                <a:tc gridSpan="2">
                  <a:txBody>
                    <a:bodyPr/>
                    <a:lstStyle/>
                    <a:p>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rowSpan="2">
                  <a:txBody>
                    <a:bodyPr/>
                    <a:lstStyle/>
                    <a:p>
                      <a:pP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 </a:t>
                      </a: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2016 он</a:t>
                      </a: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төллө-</a:t>
                      </a: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сөн</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gridSpan="2">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Хувь</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r>
              <a:tr h="1069094">
                <a:tc>
                  <a:txBody>
                    <a:bodyPr/>
                    <a:lstStyle/>
                    <a:p>
                      <a:pPr>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mn-MN" sz="1600" dirty="0" smtClean="0">
                          <a:effectLst/>
                          <a:latin typeface="Tahoma" panose="020B0604030504040204" pitchFamily="34" charset="0"/>
                          <a:ea typeface="Tahoma" panose="020B0604030504040204" pitchFamily="34" charset="0"/>
                          <a:cs typeface="Tahoma" panose="020B0604030504040204" pitchFamily="34" charset="0"/>
                        </a:rPr>
                        <a:t>М</a:t>
                      </a:r>
                      <a:r>
                        <a:rPr lang="en-US" sz="1600" dirty="0" err="1">
                          <a:effectLst/>
                          <a:latin typeface="Tahoma" panose="020B0604030504040204" pitchFamily="34" charset="0"/>
                          <a:ea typeface="Tahoma" panose="020B0604030504040204" pitchFamily="34" charset="0"/>
                          <a:cs typeface="Tahoma" panose="020B0604030504040204" pitchFamily="34" charset="0"/>
                        </a:rPr>
                        <a:t>алын</a:t>
                      </a:r>
                      <a:r>
                        <a:rPr lang="en-US" sz="1600" dirty="0">
                          <a:effectLst/>
                          <a:latin typeface="Tahoma" panose="020B0604030504040204" pitchFamily="34" charset="0"/>
                          <a:ea typeface="Tahoma" panose="020B0604030504040204" pitchFamily="34" charset="0"/>
                          <a:cs typeface="Tahoma" panose="020B0604030504040204" pitchFamily="34" charset="0"/>
                        </a:rPr>
                        <a:t> </a:t>
                      </a:r>
                      <a:r>
                        <a:rPr lang="en-US" sz="1600" dirty="0" err="1">
                          <a:effectLst/>
                          <a:latin typeface="Tahoma" panose="020B0604030504040204" pitchFamily="34" charset="0"/>
                          <a:ea typeface="Tahoma" panose="020B0604030504040204" pitchFamily="34" charset="0"/>
                          <a:cs typeface="Tahoma" panose="020B0604030504040204" pitchFamily="34" charset="0"/>
                        </a:rPr>
                        <a:t>төрлөөр</a:t>
                      </a:r>
                      <a:endParaRPr lang="en-US" sz="1600" dirty="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Урьд оны</a:t>
                      </a: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энэ үеийн</a:t>
                      </a: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төллөлт</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endParaRPr lang="en-US"/>
                    </a:p>
                  </a:txBody>
                  <a:tcP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Төллөл-</a:t>
                      </a: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тийн</a:t>
                      </a: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хувь</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mn-MN" sz="1600">
                          <a:effectLst/>
                          <a:latin typeface="Tahoma" panose="020B0604030504040204" pitchFamily="34" charset="0"/>
                          <a:ea typeface="Tahoma" panose="020B0604030504040204" pitchFamily="34" charset="0"/>
                          <a:cs typeface="Tahoma" panose="020B0604030504040204" pitchFamily="34" charset="0"/>
                        </a:rPr>
                        <a:t> </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2016</a:t>
                      </a:r>
                      <a:r>
                        <a:rPr lang="mn-MN" sz="1600">
                          <a:effectLst/>
                          <a:latin typeface="Tahoma" panose="020B0604030504040204" pitchFamily="34" charset="0"/>
                          <a:ea typeface="Tahoma" panose="020B0604030504040204" pitchFamily="34" charset="0"/>
                          <a:cs typeface="Tahoma" panose="020B0604030504040204" pitchFamily="34" charset="0"/>
                        </a:rPr>
                        <a:t>/</a:t>
                      </a:r>
                      <a:endParaRPr lang="en-US" sz="1600">
                        <a:effectLst/>
                        <a:latin typeface="Tahoma" panose="020B0604030504040204" pitchFamily="34" charset="0"/>
                        <a:ea typeface="Tahoma" panose="020B0604030504040204" pitchFamily="34" charset="0"/>
                        <a:cs typeface="Tahoma" panose="020B0604030504040204" pitchFamily="34" charset="0"/>
                      </a:endParaRP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2015</a:t>
                      </a:r>
                    </a:p>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 </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258291">
                <a:tc>
                  <a:txBody>
                    <a:bodyPr/>
                    <a:lstStyle/>
                    <a:p>
                      <a:pP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Ингэ</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3174</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5436</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13.68</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171.3</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58291">
                <a:tc>
                  <a:txBody>
                    <a:bodyPr/>
                    <a:lstStyle/>
                    <a:p>
                      <a:pP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Гүү</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39</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200</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0.863</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512.8</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58291">
                <a:tc>
                  <a:txBody>
                    <a:bodyPr/>
                    <a:lstStyle/>
                    <a:p>
                      <a:pP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Үнээ</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279</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323</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4.26</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115.8</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408249">
                <a:tc>
                  <a:txBody>
                    <a:bodyPr/>
                    <a:lstStyle/>
                    <a:p>
                      <a:pP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Эм хонь</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46546</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53239</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27.82</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114.4</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417640">
                <a:tc>
                  <a:txBody>
                    <a:bodyPr/>
                    <a:lstStyle/>
                    <a:p>
                      <a:pP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Эм ямаа</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77609</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72262</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12.38</a:t>
                      </a:r>
                      <a:endParaRPr lang="en-US" sz="1600" dirty="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93.1</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356365">
                <a:tc>
                  <a:txBody>
                    <a:bodyPr/>
                    <a:lstStyle/>
                    <a:p>
                      <a:pP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 Бүгд</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127647</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131460</a:t>
                      </a:r>
                      <a:endParaRPr lang="en-US" sz="160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15.55</a:t>
                      </a:r>
                      <a:endParaRPr lang="en-US" sz="1600" dirty="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103.0</a:t>
                      </a:r>
                      <a:endParaRPr lang="en-US" sz="1600" dirty="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Rectangle 3"/>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6" name="Straight Connector 5"/>
          <p:cNvCxnSpPr/>
          <p:nvPr/>
        </p:nvCxnSpPr>
        <p:spPr>
          <a:xfrm>
            <a:off x="1034142" y="2166257"/>
            <a:ext cx="10570029" cy="1088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7" name="Picture 2" descr="\\exchange_server\MCCT\PUBLIC\Tserendejid\Information icon\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657" y="936171"/>
            <a:ext cx="1037272" cy="10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2471057" y="733454"/>
            <a:ext cx="931817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r>
              <a:rPr lang="mn-MN" sz="1600" dirty="0">
                <a:latin typeface="Tahoma" panose="020B0604030504040204" pitchFamily="34" charset="0"/>
                <a:ea typeface="Tahoma" panose="020B0604030504040204" pitchFamily="34" charset="0"/>
                <a:cs typeface="Tahoma" panose="020B0604030504040204" pitchFamily="34" charset="0"/>
              </a:rPr>
              <a:t>2016 оны эхний 03 сарын байдлаар төл бойжилт </a:t>
            </a:r>
            <a:r>
              <a:rPr lang="en-US" sz="1600" dirty="0">
                <a:latin typeface="Tahoma" panose="020B0604030504040204" pitchFamily="34" charset="0"/>
                <a:ea typeface="Tahoma" panose="020B0604030504040204" pitchFamily="34" charset="0"/>
                <a:cs typeface="Tahoma" panose="020B0604030504040204" pitchFamily="34" charset="0"/>
              </a:rPr>
              <a:t>99.</a:t>
            </a:r>
            <a:r>
              <a:rPr lang="mn-MN" sz="1600" dirty="0">
                <a:latin typeface="Tahoma" panose="020B0604030504040204" pitchFamily="34" charset="0"/>
                <a:ea typeface="Tahoma" panose="020B0604030504040204" pitchFamily="34" charset="0"/>
                <a:cs typeface="Tahoma" panose="020B0604030504040204" pitchFamily="34" charset="0"/>
              </a:rPr>
              <a:t>9 хувьтай,  сумдын хувьд мал төллөлт урьд мөн үетэй харьцуулахад Баяндалай, Баян-Овоо, Булган, Манлай, Сэврэй, Ханбогд, Цогт-Овоо сумдуудад өссөн үзүүлэлттэй байна. </a:t>
            </a:r>
            <a:endParaRPr lang="en-US" sz="1600" dirty="0" smtClean="0">
              <a:latin typeface="Tahoma" pitchFamily="34" charset="0"/>
              <a:ea typeface="Tahoma" panose="020B0604030504040204" pitchFamily="34" charset="0"/>
              <a:cs typeface="Tahoma" panose="020B0604030504040204" pitchFamily="34" charset="0"/>
            </a:endParaRPr>
          </a:p>
          <a:p>
            <a:pPr algn="just"/>
            <a:r>
              <a:rPr lang="en-US" sz="1600" dirty="0">
                <a:latin typeface="Tahoma" pitchFamily="34" charset="0"/>
                <a:ea typeface="Tahoma" panose="020B0604030504040204" pitchFamily="34" charset="0"/>
                <a:cs typeface="Tahoma" pitchFamily="34" charset="0"/>
              </a:rPr>
              <a:t> </a:t>
            </a:r>
          </a:p>
          <a:p>
            <a:pPr algn="just"/>
            <a:endParaRPr lang="en-US" sz="1600" dirty="0">
              <a:latin typeface="Tahoma" pitchFamily="34" charset="0"/>
              <a:ea typeface="Tahoma" panose="020B0604030504040204" pitchFamily="34" charset="0"/>
              <a:cs typeface="Tahoma" pitchFamily="34" charset="0"/>
            </a:endParaRPr>
          </a:p>
          <a:p>
            <a:pPr algn="just"/>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endParaRPr kumimoji="0" lang="eu-E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438400" y="609600"/>
            <a:ext cx="2667000" cy="461665"/>
          </a:xfrm>
          <a:prstGeom prst="rect">
            <a:avLst/>
          </a:prstGeom>
        </p:spPr>
        <p:txBody>
          <a:bodyPr wrap="square">
            <a:spAutoFit/>
          </a:bodyPr>
          <a:lstStyle/>
          <a:p>
            <a:r>
              <a:rPr lang="mn-MN" sz="2400" b="1" dirty="0" smtClean="0"/>
              <a:t>Хөдөө аж ахуй</a:t>
            </a:r>
            <a:endParaRPr lang="en-US" sz="2400" dirty="0"/>
          </a:p>
        </p:txBody>
      </p:sp>
      <p:sp>
        <p:nvSpPr>
          <p:cNvPr id="10" name="Rectangle 1"/>
          <p:cNvSpPr>
            <a:spLocks noChangeArrowheads="1"/>
          </p:cNvSpPr>
          <p:nvPr/>
        </p:nvSpPr>
        <p:spPr bwMode="auto">
          <a:xfrm>
            <a:off x="2928257" y="2261605"/>
            <a:ext cx="7696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Мал төллөлт /сумдаар/</a:t>
            </a:r>
            <a:endParaRPr kumimoji="0" lang="mn-MN"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Chart 12"/>
          <p:cNvGraphicFramePr/>
          <p:nvPr>
            <p:extLst>
              <p:ext uri="{D42A27DB-BD31-4B8C-83A1-F6EECF244321}">
                <p14:modId xmlns:p14="http://schemas.microsoft.com/office/powerpoint/2010/main" val="1713514358"/>
              </p:ext>
            </p:extLst>
          </p:nvPr>
        </p:nvGraphicFramePr>
        <p:xfrm>
          <a:off x="1638299" y="2975711"/>
          <a:ext cx="9629775" cy="345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5" name="Straight Connector 4"/>
          <p:cNvCxnSpPr/>
          <p:nvPr/>
        </p:nvCxnSpPr>
        <p:spPr>
          <a:xfrm>
            <a:off x="1066800" y="2133600"/>
            <a:ext cx="10646229" cy="1088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2" descr="\\exchange_server\MCCT\PUBLIC\Tserendejid\Information icon\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285" y="936171"/>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1828799" y="642117"/>
            <a:ext cx="993865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b="1" dirty="0">
                <a:latin typeface="Tahoma" panose="020B0604030504040204" pitchFamily="34" charset="0"/>
                <a:ea typeface="Tahoma" panose="020B0604030504040204" pitchFamily="34" charset="0"/>
                <a:cs typeface="Tahoma" panose="020B0604030504040204" pitchFamily="34" charset="0"/>
              </a:rPr>
              <a:t>Том малын зүй бус хорогдол</a:t>
            </a:r>
            <a:endParaRPr lang="en-US" dirty="0">
              <a:latin typeface="Tahoma" panose="020B0604030504040204" pitchFamily="34" charset="0"/>
              <a:ea typeface="Tahoma" panose="020B0604030504040204" pitchFamily="34" charset="0"/>
              <a:cs typeface="Tahoma" panose="020B0604030504040204" pitchFamily="34" charset="0"/>
            </a:endParaRPr>
          </a:p>
          <a:p>
            <a:r>
              <a:rPr lang="mn-MN" dirty="0">
                <a:latin typeface="Tahoma" panose="020B0604030504040204" pitchFamily="34" charset="0"/>
                <a:ea typeface="Tahoma" panose="020B0604030504040204" pitchFamily="34" charset="0"/>
                <a:cs typeface="Tahoma" panose="020B0604030504040204" pitchFamily="34" charset="0"/>
              </a:rPr>
              <a:t>Том малын зүй бус хорогдол 2123  толгой байгаа нь урьд оны мөн үеэс 1585 толгойгоор  өссөн үзүүлэлттэй   байна</a:t>
            </a:r>
            <a:r>
              <a:rPr lang="mn-MN" dirty="0" smtClean="0">
                <a:latin typeface="Tahoma" panose="020B0604030504040204" pitchFamily="34" charset="0"/>
                <a:ea typeface="Tahoma" panose="020B0604030504040204" pitchFamily="34" charset="0"/>
                <a:cs typeface="Tahoma" panose="020B0604030504040204" pitchFamily="34" charset="0"/>
              </a:rPr>
              <a:t>. Хорогдолын шалтгаан нь 2 дугаар сарын эхээр ихэнх нутгаар хүйтэрч цас орсонтой холбон тайбарлаж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97197579"/>
              </p:ext>
            </p:extLst>
          </p:nvPr>
        </p:nvGraphicFramePr>
        <p:xfrm>
          <a:off x="2457450" y="2503716"/>
          <a:ext cx="6886575" cy="3411779"/>
        </p:xfrm>
        <a:graphic>
          <a:graphicData uri="http://schemas.openxmlformats.org/drawingml/2006/table">
            <a:tbl>
              <a:tblPr firstRow="1" firstCol="1" bandRow="1">
                <a:tableStyleId>{8799B23B-EC83-4686-B30A-512413B5E67A}</a:tableStyleId>
              </a:tblPr>
              <a:tblGrid>
                <a:gridCol w="1481380"/>
                <a:gridCol w="1438634"/>
                <a:gridCol w="1438634"/>
                <a:gridCol w="1307446"/>
                <a:gridCol w="1220481"/>
              </a:tblGrid>
              <a:tr h="356078">
                <a:tc gridSpan="5">
                  <a:txBody>
                    <a:bodyPr/>
                    <a:lstStyle/>
                    <a:p>
                      <a:pPr algn="ctr">
                        <a:spcAft>
                          <a:spcPts val="0"/>
                        </a:spcAft>
                      </a:pPr>
                      <a:r>
                        <a:rPr lang="en-US" sz="2400" dirty="0">
                          <a:effectLst/>
                        </a:rPr>
                        <a:t>      ТОМ МАЛЫН ЗҮЙ БУС ХОРОГДОЛ</a:t>
                      </a:r>
                      <a:endParaRPr lang="en-US" sz="2400" dirty="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1827">
                <a:tc>
                  <a:txBody>
                    <a:bodyPr/>
                    <a:lstStyle/>
                    <a:p>
                      <a:pPr algn="ctr">
                        <a:spcAft>
                          <a:spcPts val="0"/>
                        </a:spcAft>
                      </a:pPr>
                      <a:r>
                        <a:rPr lang="en-US" sz="2400">
                          <a:effectLst/>
                        </a:rPr>
                        <a:t>  Малын</a:t>
                      </a:r>
                    </a:p>
                    <a:p>
                      <a:pPr algn="ctr">
                        <a:spcAft>
                          <a:spcPts val="0"/>
                        </a:spcAft>
                      </a:pPr>
                      <a:r>
                        <a:rPr lang="en-US" sz="2400">
                          <a:effectLst/>
                        </a:rPr>
                        <a:t>  төрөл</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 201</a:t>
                      </a:r>
                      <a:r>
                        <a:rPr lang="mn-MN" sz="1800">
                          <a:effectLst/>
                        </a:rPr>
                        <a:t>5</a:t>
                      </a:r>
                      <a:r>
                        <a:rPr lang="en-US" sz="1800">
                          <a:effectLst/>
                        </a:rPr>
                        <a:t> оны</a:t>
                      </a:r>
                      <a:endParaRPr lang="en-US" sz="2400">
                        <a:effectLst/>
                      </a:endParaRPr>
                    </a:p>
                    <a:p>
                      <a:pPr algn="ctr">
                        <a:spcAft>
                          <a:spcPts val="0"/>
                        </a:spcAft>
                      </a:pPr>
                      <a:r>
                        <a:rPr lang="en-US" sz="1800">
                          <a:effectLst/>
                        </a:rPr>
                        <a:t>хорогдол</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a:effectLst/>
                        </a:rPr>
                        <a:t> 201</a:t>
                      </a:r>
                      <a:r>
                        <a:rPr lang="mn-MN" sz="1800">
                          <a:effectLst/>
                        </a:rPr>
                        <a:t>6</a:t>
                      </a:r>
                      <a:r>
                        <a:rPr lang="en-US" sz="1800">
                          <a:effectLst/>
                        </a:rPr>
                        <a:t> оны</a:t>
                      </a:r>
                      <a:endParaRPr lang="en-US" sz="2400">
                        <a:effectLst/>
                      </a:endParaRPr>
                    </a:p>
                    <a:p>
                      <a:pPr algn="ctr">
                        <a:spcAft>
                          <a:spcPts val="0"/>
                        </a:spcAft>
                      </a:pPr>
                      <a:r>
                        <a:rPr lang="en-US" sz="1800">
                          <a:effectLst/>
                        </a:rPr>
                        <a:t>хорогдол</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ОЭ малд</a:t>
                      </a:r>
                      <a:endParaRPr lang="en-US" sz="2400">
                        <a:effectLst/>
                      </a:endParaRPr>
                    </a:p>
                    <a:p>
                      <a:pPr algn="ctr">
                        <a:spcAft>
                          <a:spcPts val="0"/>
                        </a:spcAft>
                      </a:pPr>
                      <a:r>
                        <a:rPr lang="en-US" sz="1800">
                          <a:effectLst/>
                        </a:rPr>
                        <a:t>эзлэх %</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u="sng">
                          <a:effectLst/>
                        </a:rPr>
                        <a:t>201</a:t>
                      </a:r>
                      <a:r>
                        <a:rPr lang="mn-MN" sz="1800" u="sng">
                          <a:effectLst/>
                        </a:rPr>
                        <a:t>6</a:t>
                      </a:r>
                      <a:endParaRPr lang="en-US" sz="2400">
                        <a:effectLst/>
                      </a:endParaRPr>
                    </a:p>
                    <a:p>
                      <a:pPr algn="ctr">
                        <a:spcAft>
                          <a:spcPts val="0"/>
                        </a:spcAft>
                      </a:pPr>
                      <a:r>
                        <a:rPr lang="en-US" sz="1800">
                          <a:effectLst/>
                        </a:rPr>
                        <a:t>201</a:t>
                      </a:r>
                      <a:r>
                        <a:rPr lang="mn-MN" sz="1800">
                          <a:effectLst/>
                        </a:rPr>
                        <a:t>5</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r>
              <a:tr h="393168">
                <a:tc>
                  <a:txBody>
                    <a:bodyPr/>
                    <a:lstStyle/>
                    <a:p>
                      <a:pPr algn="ctr">
                        <a:spcAft>
                          <a:spcPts val="0"/>
                        </a:spcAft>
                      </a:pPr>
                      <a:r>
                        <a:rPr lang="en-US" sz="2400">
                          <a:effectLst/>
                        </a:rPr>
                        <a:t>Тэмээ</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400">
                          <a:effectLst/>
                        </a:rPr>
                        <a:t>6</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dirty="0">
                          <a:effectLst/>
                        </a:rPr>
                        <a:t>8</a:t>
                      </a:r>
                      <a:endParaRPr lang="en-US" sz="2400" dirty="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0.007</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dirty="0">
                          <a:effectLst/>
                        </a:rPr>
                        <a:t>133.3</a:t>
                      </a:r>
                      <a:endParaRPr lang="en-US" sz="2400" dirty="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r>
              <a:tr h="393168">
                <a:tc>
                  <a:txBody>
                    <a:bodyPr/>
                    <a:lstStyle/>
                    <a:p>
                      <a:pPr algn="ctr">
                        <a:spcAft>
                          <a:spcPts val="0"/>
                        </a:spcAft>
                      </a:pPr>
                      <a:r>
                        <a:rPr lang="en-US" sz="2400" dirty="0" err="1">
                          <a:effectLst/>
                        </a:rPr>
                        <a:t>Адуу</a:t>
                      </a:r>
                      <a:endParaRPr lang="en-US" sz="2400" dirty="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400">
                          <a:effectLst/>
                        </a:rPr>
                        <a:t>8</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7</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0.009</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87.5</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r>
              <a:tr h="393168">
                <a:tc>
                  <a:txBody>
                    <a:bodyPr/>
                    <a:lstStyle/>
                    <a:p>
                      <a:pPr algn="ctr">
                        <a:spcAft>
                          <a:spcPts val="0"/>
                        </a:spcAft>
                      </a:pPr>
                      <a:r>
                        <a:rPr lang="en-US" sz="2400">
                          <a:effectLst/>
                        </a:rPr>
                        <a:t>Үхэр</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400">
                          <a:effectLst/>
                        </a:rPr>
                        <a:t>4</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14</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0.075</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0.0</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r>
              <a:tr h="393168">
                <a:tc>
                  <a:txBody>
                    <a:bodyPr/>
                    <a:lstStyle/>
                    <a:p>
                      <a:pPr algn="ctr">
                        <a:spcAft>
                          <a:spcPts val="0"/>
                        </a:spcAft>
                      </a:pPr>
                      <a:r>
                        <a:rPr lang="en-US" sz="2400">
                          <a:effectLst/>
                        </a:rPr>
                        <a:t>Хонь</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400">
                          <a:effectLst/>
                        </a:rPr>
                        <a:t>113</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dirty="0">
                          <a:effectLst/>
                        </a:rPr>
                        <a:t>335</a:t>
                      </a:r>
                      <a:endParaRPr lang="en-US" sz="2400" dirty="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0.075</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296.5</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r>
              <a:tr h="356078">
                <a:tc>
                  <a:txBody>
                    <a:bodyPr/>
                    <a:lstStyle/>
                    <a:p>
                      <a:pPr algn="ctr">
                        <a:spcAft>
                          <a:spcPts val="0"/>
                        </a:spcAft>
                      </a:pPr>
                      <a:r>
                        <a:rPr lang="en-US" sz="2400">
                          <a:effectLst/>
                        </a:rPr>
                        <a:t>Ямаа</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400">
                          <a:effectLst/>
                        </a:rPr>
                        <a:t>407</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dirty="0">
                          <a:effectLst/>
                        </a:rPr>
                        <a:t>1759</a:t>
                      </a:r>
                      <a:endParaRPr lang="en-US" sz="2400" dirty="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0.1</a:t>
                      </a:r>
                      <a:r>
                        <a:rPr lang="mn-MN" sz="2400">
                          <a:effectLst/>
                        </a:rPr>
                        <a:t>3</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432.2</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r>
              <a:tr h="356078">
                <a:tc>
                  <a:txBody>
                    <a:bodyPr/>
                    <a:lstStyle/>
                    <a:p>
                      <a:pPr algn="ctr">
                        <a:spcAft>
                          <a:spcPts val="0"/>
                        </a:spcAft>
                      </a:pPr>
                      <a:r>
                        <a:rPr lang="en-US" sz="2400">
                          <a:effectLst/>
                        </a:rPr>
                        <a:t>  БҮГД</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400">
                          <a:effectLst/>
                        </a:rPr>
                        <a:t>538</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2123</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a:effectLst/>
                        </a:rPr>
                        <a:t>0.1</a:t>
                      </a:r>
                      <a:endParaRPr lang="en-US" sz="240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2400" dirty="0">
                          <a:effectLst/>
                        </a:rPr>
                        <a:t>394.6</a:t>
                      </a:r>
                      <a:endParaRPr lang="en-US" sz="2400" dirty="0">
                        <a:solidFill>
                          <a:srgbClr val="5F497A"/>
                        </a:solidFill>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4" name="Rectangle 3"/>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5" name="Rectangle 4"/>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6" name="Rectangle 5"/>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066800" y="2209800"/>
            <a:ext cx="10646229"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 name="Picture 68" descr="19"/>
          <p:cNvPicPr>
            <a:picLocks noChangeAspect="1" noChangeArrowheads="1"/>
          </p:cNvPicPr>
          <p:nvPr/>
        </p:nvPicPr>
        <p:blipFill>
          <a:blip r:embed="rId2" cstate="print"/>
          <a:srcRect/>
          <a:stretch>
            <a:fillRect/>
          </a:stretch>
        </p:blipFill>
        <p:spPr bwMode="auto">
          <a:xfrm>
            <a:off x="987990" y="838200"/>
            <a:ext cx="1031311" cy="1008965"/>
          </a:xfrm>
          <a:prstGeom prst="rect">
            <a:avLst/>
          </a:prstGeom>
          <a:noFill/>
        </p:spPr>
      </p:pic>
      <p:sp>
        <p:nvSpPr>
          <p:cNvPr id="10" name="Rectangle 3"/>
          <p:cNvSpPr>
            <a:spLocks noChangeArrowheads="1"/>
          </p:cNvSpPr>
          <p:nvPr/>
        </p:nvSpPr>
        <p:spPr bwMode="auto">
          <a:xfrm>
            <a:off x="2133600" y="669667"/>
            <a:ext cx="943791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Аж үйлдвэр</a:t>
            </a:r>
            <a:endParaRPr kumimoji="0" lang="en-US" sz="1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dirty="0" err="1">
                <a:latin typeface="Tahoma" panose="020B0604030504040204" pitchFamily="34" charset="0"/>
                <a:ea typeface="Tahoma" panose="020B0604030504040204" pitchFamily="34" charset="0"/>
                <a:cs typeface="Tahoma" panose="020B0604030504040204" pitchFamily="34" charset="0"/>
              </a:rPr>
              <a:t>Аж</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үйлдвэрийн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салбарт</a:t>
            </a:r>
            <a:r>
              <a:rPr lang="en-US" dirty="0">
                <a:latin typeface="Tahoma" panose="020B0604030504040204" pitchFamily="34" charset="0"/>
                <a:ea typeface="Tahoma" panose="020B0604030504040204" pitchFamily="34" charset="0"/>
                <a:cs typeface="Tahoma" panose="020B0604030504040204" pitchFamily="34" charset="0"/>
              </a:rPr>
              <a:t> 2016 </a:t>
            </a:r>
            <a:r>
              <a:rPr lang="en-US" dirty="0" err="1">
                <a:latin typeface="Tahoma" panose="020B0604030504040204" pitchFamily="34" charset="0"/>
                <a:ea typeface="Tahoma" panose="020B0604030504040204" pitchFamily="34" charset="0"/>
                <a:cs typeface="Tahoma" panose="020B0604030504040204" pitchFamily="34" charset="0"/>
              </a:rPr>
              <a:t>оны</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эхний </a:t>
            </a:r>
            <a:r>
              <a:rPr lang="en-US" dirty="0">
                <a:latin typeface="Tahoma" panose="020B0604030504040204" pitchFamily="34" charset="0"/>
                <a:ea typeface="Tahoma" panose="020B0604030504040204" pitchFamily="34" charset="0"/>
                <a:cs typeface="Tahoma" panose="020B0604030504040204" pitchFamily="34" charset="0"/>
              </a:rPr>
              <a:t>3</a:t>
            </a:r>
            <a:r>
              <a:rPr lang="mn-MN" dirty="0">
                <a:latin typeface="Tahoma" panose="020B0604030504040204" pitchFamily="34" charset="0"/>
                <a:ea typeface="Tahoma" panose="020B0604030504040204" pitchFamily="34" charset="0"/>
                <a:cs typeface="Tahoma" panose="020B0604030504040204" pitchFamily="34" charset="0"/>
              </a:rPr>
              <a:t> сарын </a:t>
            </a:r>
            <a:r>
              <a:rPr lang="en-US" dirty="0" err="1">
                <a:latin typeface="Tahoma" panose="020B0604030504040204" pitchFamily="34" charset="0"/>
                <a:ea typeface="Tahoma" panose="020B0604030504040204" pitchFamily="34" charset="0"/>
                <a:cs typeface="Tahoma" panose="020B0604030504040204" pitchFamily="34" charset="0"/>
              </a:rPr>
              <a:t>байдлаар</a:t>
            </a:r>
            <a:r>
              <a:rPr lang="en-US" dirty="0">
                <a:latin typeface="Tahoma" panose="020B0604030504040204" pitchFamily="34" charset="0"/>
                <a:ea typeface="Tahoma" panose="020B0604030504040204" pitchFamily="34" charset="0"/>
                <a:cs typeface="Tahoma" panose="020B0604030504040204" pitchFamily="34" charset="0"/>
              </a:rPr>
              <a:t> 72601.2 </a:t>
            </a:r>
            <a:r>
              <a:rPr lang="en-US" dirty="0" err="1">
                <a:latin typeface="Tahoma" panose="020B0604030504040204" pitchFamily="34" charset="0"/>
                <a:ea typeface="Tahoma" panose="020B0604030504040204" pitchFamily="34" charset="0"/>
                <a:cs typeface="Tahoma" panose="020B0604030504040204" pitchFamily="34" charset="0"/>
              </a:rPr>
              <a:t>сая</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төгрөгийн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нийт</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бүтээгдэхүүн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үйлдвэрлэж</a:t>
            </a:r>
            <a:r>
              <a:rPr lang="en-US" dirty="0">
                <a:latin typeface="Tahoma" panose="020B0604030504040204" pitchFamily="34" charset="0"/>
                <a:ea typeface="Tahoma" panose="020B0604030504040204" pitchFamily="34" charset="0"/>
                <a:cs typeface="Tahoma" panose="020B0604030504040204" pitchFamily="34" charset="0"/>
              </a:rPr>
              <a:t>, 89686.6 </a:t>
            </a:r>
            <a:r>
              <a:rPr lang="en-US" dirty="0" err="1">
                <a:latin typeface="Tahoma" panose="020B0604030504040204" pitchFamily="34" charset="0"/>
                <a:ea typeface="Tahoma" panose="020B0604030504040204" pitchFamily="34" charset="0"/>
                <a:cs typeface="Tahoma" panose="020B0604030504040204" pitchFamily="34" charset="0"/>
              </a:rPr>
              <a:t>сая</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төгрөгийн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борлуулалт</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хийгджээ</a:t>
            </a:r>
            <a:r>
              <a:rPr lang="mn-MN" dirty="0">
                <a:latin typeface="Tahoma" panose="020B0604030504040204" pitchFamily="34" charset="0"/>
                <a:ea typeface="Tahoma" panose="020B0604030504040204" pitchFamily="34" charset="0"/>
                <a:cs typeface="Tahoma" panose="020B0604030504040204" pitchFamily="34" charset="0"/>
              </a:rPr>
              <a:t>.</a:t>
            </a:r>
            <a:r>
              <a:rPr lang="mn-MN" dirty="0" smtClean="0">
                <a:latin typeface="Arial" pitchFamily="34" charset="0"/>
                <a:cs typeface="Arial" pitchFamily="34" charset="0"/>
              </a:rPr>
              <a:t>	</a:t>
            </a:r>
            <a:endParaRPr lang="en-US" dirty="0" smtClean="0">
              <a:latin typeface="Arial" pitchFamily="34" charset="0"/>
              <a:cs typeface="Arial" pitchFamily="34" charset="0"/>
            </a:endParaRPr>
          </a:p>
          <a:p>
            <a:r>
              <a:rPr lang="mn-MN" dirty="0" smtClean="0"/>
              <a:t> </a:t>
            </a:r>
            <a:endParaRPr lang="en-US" dirty="0"/>
          </a:p>
        </p:txBody>
      </p:sp>
      <p:sp>
        <p:nvSpPr>
          <p:cNvPr id="11" name="Rectangle 1"/>
          <p:cNvSpPr>
            <a:spLocks noChangeArrowheads="1"/>
          </p:cNvSpPr>
          <p:nvPr/>
        </p:nvSpPr>
        <p:spPr bwMode="auto">
          <a:xfrm>
            <a:off x="2457450" y="2591066"/>
            <a:ext cx="6324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n-MN" sz="2000" b="1" dirty="0"/>
              <a:t>Нүүрс олборлолт /мян.төг/</a:t>
            </a:r>
            <a:endParaRPr lang="en-US" sz="2000" b="1" dirty="0"/>
          </a:p>
        </p:txBody>
      </p:sp>
      <p:graphicFrame>
        <p:nvGraphicFramePr>
          <p:cNvPr id="13" name="Chart 12"/>
          <p:cNvGraphicFramePr/>
          <p:nvPr>
            <p:extLst>
              <p:ext uri="{D42A27DB-BD31-4B8C-83A1-F6EECF244321}">
                <p14:modId xmlns:p14="http://schemas.microsoft.com/office/powerpoint/2010/main" val="2751939229"/>
              </p:ext>
            </p:extLst>
          </p:nvPr>
        </p:nvGraphicFramePr>
        <p:xfrm>
          <a:off x="2286000" y="3066125"/>
          <a:ext cx="7419975" cy="3172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Rectangle 3"/>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5" name="Rectangle 4"/>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6" name="Rectangle 5"/>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219200" y="65532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p:nvSpPr>
        <p:spPr bwMode="auto">
          <a:xfrm>
            <a:off x="990599" y="609600"/>
            <a:ext cx="10635343" cy="400110"/>
          </a:xfrm>
          <a:prstGeom prst="rect">
            <a:avLst/>
          </a:prstGeom>
          <a:solidFill>
            <a:schemeClr val="accent4">
              <a:lumMod val="60000"/>
              <a:lumOff val="40000"/>
            </a:schemeClr>
          </a:solidFill>
          <a:ln w="9525">
            <a:noFill/>
            <a:miter lim="800000"/>
            <a:headEnd/>
            <a:tailEnd/>
          </a:ln>
        </p:spPr>
        <p:txBody>
          <a:bodyPr wrap="square">
            <a:spAutoFit/>
          </a:bodyPr>
          <a:lstStyle/>
          <a:p>
            <a:pPr>
              <a:spcAft>
                <a:spcPts val="1200"/>
              </a:spcAft>
            </a:pPr>
            <a:r>
              <a:rPr lang="en-US" altLang="en-US" sz="2000" b="1" dirty="0" smtClean="0">
                <a:latin typeface="Arial Unicode MS" pitchFamily="34" charset="-128"/>
                <a:ea typeface="Arial Unicode MS" pitchFamily="34" charset="-128"/>
                <a:cs typeface="Arial Unicode MS" pitchFamily="34" charset="-128"/>
              </a:rPr>
              <a:t> </a:t>
            </a:r>
            <a:r>
              <a:rPr lang="mn-MN" altLang="en-US" sz="2000" b="1" dirty="0">
                <a:latin typeface="Arial Unicode MS" pitchFamily="34" charset="-128"/>
                <a:ea typeface="Arial Unicode MS" pitchFamily="34" charset="-128"/>
                <a:cs typeface="Arial Unicode MS" pitchFamily="34" charset="-128"/>
              </a:rPr>
              <a:t>Статистикийн мэдээллийг хаанаас авч болох вэ</a:t>
            </a:r>
            <a:r>
              <a:rPr lang="en-US" altLang="en-US" sz="2000" b="1" dirty="0">
                <a:latin typeface="Arial Unicode MS" pitchFamily="34" charset="-128"/>
                <a:ea typeface="Arial Unicode MS" pitchFamily="34" charset="-128"/>
                <a:cs typeface="Arial Unicode MS" pitchFamily="34" charset="-128"/>
              </a:rPr>
              <a:t>?</a:t>
            </a:r>
            <a:r>
              <a:rPr lang="mn-MN" altLang="en-US" sz="2000" b="1" dirty="0">
                <a:latin typeface="Arial Unicode MS" pitchFamily="34" charset="-128"/>
                <a:ea typeface="Arial Unicode MS" pitchFamily="34" charset="-128"/>
                <a:cs typeface="Arial Unicode MS" pitchFamily="34" charset="-128"/>
              </a:rPr>
              <a:t> </a:t>
            </a:r>
          </a:p>
        </p:txBody>
      </p:sp>
      <p:sp>
        <p:nvSpPr>
          <p:cNvPr id="9" name="Rectangle 4"/>
          <p:cNvSpPr>
            <a:spLocks noChangeArrowheads="1"/>
          </p:cNvSpPr>
          <p:nvPr/>
        </p:nvSpPr>
        <p:spPr bwMode="auto">
          <a:xfrm>
            <a:off x="914399" y="1203811"/>
            <a:ext cx="1070065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b="1" dirty="0" smtClean="0">
                <a:latin typeface="Tahoma" pitchFamily="34" charset="0"/>
                <a:ea typeface="Times New Roman" pitchFamily="18" charset="0"/>
                <a:cs typeface="Tahoma" pitchFamily="34" charset="0"/>
              </a:rPr>
              <a:t>http</a:t>
            </a:r>
            <a:r>
              <a:rPr lang="en-US" b="1" dirty="0">
                <a:latin typeface="Tahoma" pitchFamily="34" charset="0"/>
                <a:ea typeface="Times New Roman" pitchFamily="18" charset="0"/>
                <a:cs typeface="Tahoma" pitchFamily="34" charset="0"/>
              </a:rPr>
              <a:t>://</a:t>
            </a:r>
            <a:r>
              <a:rPr lang="en-US" b="1" dirty="0" smtClean="0">
                <a:latin typeface="Tahoma" pitchFamily="34" charset="0"/>
                <a:ea typeface="Times New Roman" pitchFamily="18" charset="0"/>
                <a:cs typeface="Tahoma" pitchFamily="34" charset="0"/>
              </a:rPr>
              <a:t>umnugovi.ubseg.gov.mn            http</a:t>
            </a:r>
            <a:r>
              <a:rPr lang="en-US" b="1" dirty="0">
                <a:latin typeface="Tahoma" pitchFamily="34" charset="0"/>
                <a:ea typeface="Times New Roman" pitchFamily="18" charset="0"/>
                <a:cs typeface="Tahoma" pitchFamily="34" charset="0"/>
              </a:rPr>
              <a:t>://</a:t>
            </a:r>
            <a:r>
              <a:rPr lang="en-US" b="1" dirty="0" smtClean="0">
                <a:latin typeface="Tahoma" pitchFamily="34" charset="0"/>
                <a:ea typeface="Times New Roman" pitchFamily="18" charset="0"/>
                <a:cs typeface="Tahoma" pitchFamily="34" charset="0"/>
              </a:rPr>
              <a:t>1212.mn               http</a:t>
            </a:r>
            <a:r>
              <a:rPr lang="en-US" b="1" dirty="0">
                <a:latin typeface="Tahoma" pitchFamily="34" charset="0"/>
                <a:ea typeface="Times New Roman" pitchFamily="18" charset="0"/>
                <a:cs typeface="Tahoma" pitchFamily="34" charset="0"/>
              </a:rPr>
              <a:t>://</a:t>
            </a:r>
            <a:r>
              <a:rPr lang="en-US" b="1" dirty="0" smtClean="0">
                <a:latin typeface="Tahoma" pitchFamily="34" charset="0"/>
                <a:ea typeface="Times New Roman" pitchFamily="18" charset="0"/>
                <a:cs typeface="Tahoma" pitchFamily="34" charset="0"/>
              </a:rPr>
              <a:t>burtgel.gov.mn  </a:t>
            </a:r>
            <a:endParaRPr kumimoji="0" lang="en-US" sz="2800" b="0" i="0" u="none" strike="noStrike" cap="none" normalizeH="0" baseline="0" dirty="0" smtClean="0">
              <a:ln>
                <a:noFill/>
              </a:ln>
              <a:effectLst/>
              <a:latin typeface="Arial" pitchFamily="34" charset="0"/>
            </a:endParaRPr>
          </a:p>
        </p:txBody>
      </p:sp>
      <p:pic>
        <p:nvPicPr>
          <p:cNvPr id="11" name="Picture 10"/>
          <p:cNvPicPr>
            <a:picLocks noChangeAspect="1"/>
          </p:cNvPicPr>
          <p:nvPr/>
        </p:nvPicPr>
        <p:blipFill rotWithShape="1">
          <a:blip r:embed="rId2"/>
          <a:srcRect l="7107" t="5308" r="47631" b="10574"/>
          <a:stretch/>
        </p:blipFill>
        <p:spPr>
          <a:xfrm>
            <a:off x="1117358" y="1573144"/>
            <a:ext cx="10423768" cy="52848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6350"/>
            <a:ext cx="2133600" cy="365125"/>
          </a:xfrm>
        </p:spPr>
        <p:txBody>
          <a:bodyPr/>
          <a:lstStyle/>
          <a:p>
            <a:pPr>
              <a:defRPr/>
            </a:pPr>
            <a:fld id="{512A4046-E39A-466D-A6D8-678712B637D0}" type="slidenum">
              <a:rPr lang="en-US" smtClean="0"/>
              <a:pPr>
                <a:defRPr/>
              </a:pPr>
              <a:t>15</a:t>
            </a:fld>
            <a:endParaRPr lang="en-US" dirty="0"/>
          </a:p>
        </p:txBody>
      </p:sp>
      <p:sp>
        <p:nvSpPr>
          <p:cNvPr id="3" name="Rectangle 3"/>
          <p:cNvSpPr>
            <a:spLocks noChangeArrowheads="1"/>
          </p:cNvSpPr>
          <p:nvPr/>
        </p:nvSpPr>
        <p:spPr bwMode="auto">
          <a:xfrm>
            <a:off x="3747408" y="1603602"/>
            <a:ext cx="2027238" cy="461962"/>
          </a:xfrm>
          <a:prstGeom prst="rect">
            <a:avLst/>
          </a:prstGeom>
          <a:noFill/>
          <a:ln w="9525">
            <a:noFill/>
            <a:miter lim="800000"/>
            <a:headEnd/>
            <a:tailEnd/>
          </a:ln>
        </p:spPr>
        <p:txBody>
          <a:bodyPr>
            <a:spAutoFit/>
          </a:bodyPr>
          <a:lstStyle/>
          <a:p>
            <a:r>
              <a:rPr lang="en-US" altLang="en-US" sz="2400" b="1" dirty="0" err="1">
                <a:solidFill>
                  <a:srgbClr val="0070C0"/>
                </a:solidFill>
                <a:latin typeface="Arial Unicode MS" pitchFamily="34" charset="-128"/>
                <a:ea typeface="Arial Unicode MS" pitchFamily="34" charset="-128"/>
                <a:cs typeface="Arial Unicode MS" pitchFamily="34" charset="-128"/>
              </a:rPr>
              <a:t>ezStat</a:t>
            </a:r>
            <a:endParaRPr lang="en-US" altLang="en-US" sz="2400" b="1" dirty="0">
              <a:solidFill>
                <a:srgbClr val="0070C0"/>
              </a:solidFill>
              <a:latin typeface="Arial Unicode MS" pitchFamily="34" charset="-128"/>
              <a:ea typeface="Arial Unicode MS" pitchFamily="34" charset="-128"/>
              <a:cs typeface="Arial Unicode MS" pitchFamily="34" charset="-128"/>
            </a:endParaRPr>
          </a:p>
        </p:txBody>
      </p:sp>
      <p:pic>
        <p:nvPicPr>
          <p:cNvPr id="4" name="Picture 2" descr="D:\NSO\Monstat App Project\ezStat banner.jpg"/>
          <p:cNvPicPr>
            <a:picLocks noChangeAspect="1" noChangeArrowheads="1"/>
          </p:cNvPicPr>
          <p:nvPr/>
        </p:nvPicPr>
        <p:blipFill>
          <a:blip r:embed="rId2" cstate="print"/>
          <a:srcRect l="4993" t="7997" r="5348" b="12035"/>
          <a:stretch>
            <a:fillRect/>
          </a:stretch>
        </p:blipFill>
        <p:spPr bwMode="auto">
          <a:xfrm>
            <a:off x="2479222" y="2258106"/>
            <a:ext cx="2903538" cy="2006600"/>
          </a:xfrm>
          <a:prstGeom prst="rect">
            <a:avLst/>
          </a:prstGeom>
          <a:noFill/>
          <a:ln w="9525">
            <a:noFill/>
            <a:miter lim="800000"/>
            <a:headEnd/>
            <a:tailEnd/>
          </a:ln>
        </p:spPr>
      </p:pic>
      <p:sp>
        <p:nvSpPr>
          <p:cNvPr id="5" name="Subtitle 2"/>
          <p:cNvSpPr txBox="1">
            <a:spLocks/>
          </p:cNvSpPr>
          <p:nvPr/>
        </p:nvSpPr>
        <p:spPr>
          <a:xfrm>
            <a:off x="2519136" y="4308021"/>
            <a:ext cx="2928938" cy="12954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0"/>
              </a:spcBef>
              <a:defRPr/>
            </a:pPr>
            <a:r>
              <a:rPr lang="en-US" altLang="ko-KR" sz="1600" u="sng" dirty="0" err="1">
                <a:solidFill>
                  <a:srgbClr val="0070C0"/>
                </a:solidFill>
                <a:latin typeface="Arial Unicode MS" pitchFamily="34" charset="-128"/>
                <a:ea typeface="Arial Unicode MS" pitchFamily="34" charset="-128"/>
                <a:cs typeface="Arial Unicode MS" pitchFamily="34" charset="-128"/>
              </a:rPr>
              <a:t>ezStat</a:t>
            </a:r>
            <a:r>
              <a:rPr lang="mn-MN" altLang="ko-KR" sz="1600" u="sng" dirty="0">
                <a:solidFill>
                  <a:srgbClr val="0070C0"/>
                </a:solidFill>
                <a:latin typeface="Arial Unicode MS" pitchFamily="34" charset="-128"/>
                <a:ea typeface="Arial Unicode MS" pitchFamily="34" charset="-128"/>
                <a:cs typeface="Arial Unicode MS" pitchFamily="34" charset="-128"/>
              </a:rPr>
              <a:t>: </a:t>
            </a:r>
            <a:endParaRPr lang="en-US" altLang="ko-KR" sz="1600" u="sng" dirty="0">
              <a:solidFill>
                <a:srgbClr val="0070C0"/>
              </a:solidFill>
              <a:latin typeface="Arial Unicode MS" pitchFamily="34" charset="-128"/>
              <a:ea typeface="Arial Unicode MS" pitchFamily="34" charset="-128"/>
              <a:cs typeface="Arial Unicode MS" pitchFamily="34" charset="-128"/>
            </a:endParaRPr>
          </a:p>
          <a:p>
            <a:pPr marL="0" lvl="1" algn="l">
              <a:spcBef>
                <a:spcPct val="0"/>
              </a:spcBef>
              <a:defRPr/>
            </a:pPr>
            <a:r>
              <a:rPr lang="en-US" altLang="ko-KR" sz="1600" dirty="0" smtClean="0">
                <a:solidFill>
                  <a:srgbClr val="0070C0"/>
                </a:solidFill>
                <a:latin typeface="Arial Unicode MS" pitchFamily="34" charset="-128"/>
                <a:ea typeface="Arial Unicode MS" pitchFamily="34" charset="-128"/>
                <a:cs typeface="Arial Unicode MS" pitchFamily="34" charset="-128"/>
              </a:rPr>
              <a:t>www.1212.mn </a:t>
            </a:r>
            <a:r>
              <a:rPr lang="mn-MN" altLang="ko-KR" sz="1600" dirty="0" smtClean="0">
                <a:solidFill>
                  <a:srgbClr val="0070C0"/>
                </a:solidFill>
                <a:latin typeface="Arial Unicode MS" pitchFamily="34" charset="-128"/>
                <a:ea typeface="Arial Unicode MS" pitchFamily="34" charset="-128"/>
                <a:cs typeface="Arial Unicode MS" pitchFamily="34" charset="-128"/>
              </a:rPr>
              <a:t>вэб сайтын </a:t>
            </a:r>
          </a:p>
          <a:p>
            <a:pPr marL="0" lvl="1" algn="l">
              <a:spcBef>
                <a:spcPct val="0"/>
              </a:spcBef>
              <a:defRPr/>
            </a:pPr>
            <a:r>
              <a:rPr lang="mn-MN" altLang="ko-KR" sz="1600" dirty="0" smtClean="0">
                <a:solidFill>
                  <a:srgbClr val="0070C0"/>
                </a:solidFill>
                <a:latin typeface="Arial Unicode MS" pitchFamily="34" charset="-128"/>
                <a:ea typeface="Arial Unicode MS" pitchFamily="34" charset="-128"/>
                <a:cs typeface="Arial Unicode MS" pitchFamily="34" charset="-128"/>
              </a:rPr>
              <a:t>үзүүлэлтүүдийг </a:t>
            </a:r>
            <a:r>
              <a:rPr lang="en-US" altLang="ko-KR" sz="1600" dirty="0">
                <a:solidFill>
                  <a:srgbClr val="0070C0"/>
                </a:solidFill>
                <a:latin typeface="Arial Unicode MS" pitchFamily="34" charset="-128"/>
                <a:ea typeface="Arial Unicode MS" pitchFamily="34" charset="-128"/>
                <a:cs typeface="Arial Unicode MS" pitchFamily="34" charset="-128"/>
              </a:rPr>
              <a:t>iPhone, </a:t>
            </a:r>
            <a:r>
              <a:rPr lang="en-US" altLang="ko-KR" sz="1600" dirty="0" err="1">
                <a:solidFill>
                  <a:srgbClr val="0070C0"/>
                </a:solidFill>
                <a:latin typeface="Arial Unicode MS" pitchFamily="34" charset="-128"/>
                <a:ea typeface="Arial Unicode MS" pitchFamily="34" charset="-128"/>
                <a:cs typeface="Arial Unicode MS" pitchFamily="34" charset="-128"/>
              </a:rPr>
              <a:t>iPad</a:t>
            </a:r>
            <a:r>
              <a:rPr lang="en-US" altLang="ko-KR" sz="1600" dirty="0">
                <a:solidFill>
                  <a:srgbClr val="0070C0"/>
                </a:solidFill>
                <a:latin typeface="Arial Unicode MS" pitchFamily="34" charset="-128"/>
                <a:ea typeface="Arial Unicode MS" pitchFamily="34" charset="-128"/>
                <a:cs typeface="Arial Unicode MS" pitchFamily="34" charset="-128"/>
              </a:rPr>
              <a:t> </a:t>
            </a:r>
            <a:r>
              <a:rPr lang="mn-MN" altLang="ko-KR" sz="1600" dirty="0">
                <a:solidFill>
                  <a:srgbClr val="0070C0"/>
                </a:solidFill>
                <a:latin typeface="Arial Unicode MS" pitchFamily="34" charset="-128"/>
                <a:ea typeface="Arial Unicode MS" pitchFamily="34" charset="-128"/>
                <a:cs typeface="Arial Unicode MS" pitchFamily="34" charset="-128"/>
              </a:rPr>
              <a:t>төхөөрөмж ашиглан үзэх боломжтой аппликейшн</a:t>
            </a:r>
            <a:r>
              <a:rPr lang="en-US" altLang="ko-KR" sz="1600" dirty="0">
                <a:solidFill>
                  <a:srgbClr val="0070C0"/>
                </a:solidFill>
                <a:latin typeface="Arial Unicode MS" pitchFamily="34" charset="-128"/>
                <a:ea typeface="Arial Unicode MS" pitchFamily="34" charset="-128"/>
                <a:cs typeface="Arial Unicode MS" pitchFamily="34" charset="-128"/>
              </a:rPr>
              <a:t> </a:t>
            </a:r>
          </a:p>
        </p:txBody>
      </p:sp>
      <p:pic>
        <p:nvPicPr>
          <p:cNvPr id="6" name="Picture 4"/>
          <p:cNvPicPr>
            <a:picLocks noChangeAspect="1" noChangeArrowheads="1"/>
          </p:cNvPicPr>
          <p:nvPr/>
        </p:nvPicPr>
        <p:blipFill>
          <a:blip r:embed="rId3" cstate="print"/>
          <a:srcRect/>
          <a:stretch>
            <a:fillRect/>
          </a:stretch>
        </p:blipFill>
        <p:spPr bwMode="auto">
          <a:xfrm>
            <a:off x="2500993" y="1284288"/>
            <a:ext cx="876300" cy="876300"/>
          </a:xfrm>
          <a:prstGeom prst="rect">
            <a:avLst/>
          </a:prstGeom>
          <a:noFill/>
          <a:ln w="9525">
            <a:noFill/>
            <a:miter lim="800000"/>
            <a:headEnd/>
            <a:tailEnd/>
          </a:ln>
          <a:effectLst/>
        </p:spPr>
      </p:pic>
      <p:sp>
        <p:nvSpPr>
          <p:cNvPr id="7" name="Subtitle 2"/>
          <p:cNvSpPr txBox="1">
            <a:spLocks/>
          </p:cNvSpPr>
          <p:nvPr/>
        </p:nvSpPr>
        <p:spPr>
          <a:xfrm>
            <a:off x="8175172" y="4229781"/>
            <a:ext cx="3203575" cy="1628775"/>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pitchFamily="2" charset="2"/>
              <a:buNone/>
              <a:defRPr/>
            </a:pPr>
            <a:r>
              <a:rPr lang="en-US" sz="1600" u="sng" dirty="0" err="1">
                <a:solidFill>
                  <a:srgbClr val="0070C0"/>
                </a:solidFill>
                <a:effectLst/>
                <a:latin typeface="Arial Unicode MS" pitchFamily="34" charset="-128"/>
                <a:ea typeface="Arial Unicode MS" pitchFamily="34" charset="-128"/>
                <a:cs typeface="Arial Unicode MS" pitchFamily="34" charset="-128"/>
              </a:rPr>
              <a:t>Monstat</a:t>
            </a:r>
            <a:r>
              <a:rPr lang="en-US" sz="1600" u="sng" dirty="0">
                <a:solidFill>
                  <a:srgbClr val="0070C0"/>
                </a:solidFill>
                <a:effectLst/>
                <a:latin typeface="Arial Unicode MS" pitchFamily="34" charset="-128"/>
                <a:ea typeface="Arial Unicode MS" pitchFamily="34" charset="-128"/>
                <a:cs typeface="Arial Unicode MS" pitchFamily="34" charset="-128"/>
              </a:rPr>
              <a:t>: </a:t>
            </a:r>
            <a:endParaRPr lang="mn-MN" sz="1600" u="sng" dirty="0">
              <a:solidFill>
                <a:srgbClr val="0070C0"/>
              </a:solidFill>
              <a:effectLst/>
              <a:latin typeface="Arial Unicode MS" pitchFamily="34" charset="-128"/>
              <a:ea typeface="Arial Unicode MS" pitchFamily="34" charset="-128"/>
              <a:cs typeface="Arial Unicode MS" pitchFamily="34" charset="-128"/>
            </a:endParaRPr>
          </a:p>
          <a:p>
            <a:pPr marL="0" lvl="1" indent="0" eaLnBrk="1" hangingPunct="1">
              <a:spcBef>
                <a:spcPct val="0"/>
              </a:spcBef>
              <a:buFont typeface="Wingdings" pitchFamily="2" charset="2"/>
              <a:buNone/>
              <a:defRPr/>
            </a:pPr>
            <a:r>
              <a:rPr lang="en-US" sz="1600" dirty="0">
                <a:solidFill>
                  <a:srgbClr val="0070C0"/>
                </a:solidFill>
                <a:effectLst/>
                <a:latin typeface="Arial Unicode MS" pitchFamily="34" charset="-128"/>
                <a:ea typeface="Arial Unicode MS" pitchFamily="34" charset="-128"/>
                <a:cs typeface="Arial Unicode MS" pitchFamily="34" charset="-128"/>
              </a:rPr>
              <a:t>iPhone,</a:t>
            </a:r>
            <a:r>
              <a:rPr lang="mn-MN" sz="1600" dirty="0">
                <a:solidFill>
                  <a:srgbClr val="0070C0"/>
                </a:solidFill>
                <a:effectLst/>
                <a:latin typeface="Arial Unicode MS" pitchFamily="34" charset="-128"/>
                <a:ea typeface="Arial Unicode MS" pitchFamily="34" charset="-128"/>
                <a:cs typeface="Arial Unicode MS" pitchFamily="34" charset="-128"/>
              </a:rPr>
              <a:t> </a:t>
            </a:r>
            <a:r>
              <a:rPr lang="en-US" sz="1600" dirty="0" err="1">
                <a:solidFill>
                  <a:srgbClr val="0070C0"/>
                </a:solidFill>
                <a:effectLst/>
                <a:latin typeface="Arial Unicode MS" pitchFamily="34" charset="-128"/>
                <a:ea typeface="Arial Unicode MS" pitchFamily="34" charset="-128"/>
                <a:cs typeface="Arial Unicode MS" pitchFamily="34" charset="-128"/>
              </a:rPr>
              <a:t>iPad</a:t>
            </a:r>
            <a:r>
              <a:rPr lang="en-US" sz="1600" dirty="0">
                <a:solidFill>
                  <a:srgbClr val="0070C0"/>
                </a:solidFill>
                <a:effectLst/>
                <a:latin typeface="Arial Unicode MS" pitchFamily="34" charset="-128"/>
                <a:ea typeface="Arial Unicode MS" pitchFamily="34" charset="-128"/>
                <a:cs typeface="Arial Unicode MS" pitchFamily="34" charset="-128"/>
              </a:rPr>
              <a:t> </a:t>
            </a:r>
            <a:r>
              <a:rPr lang="mn-MN" sz="1600" dirty="0">
                <a:solidFill>
                  <a:srgbClr val="0070C0"/>
                </a:solidFill>
                <a:effectLst/>
                <a:latin typeface="Arial Unicode MS" pitchFamily="34" charset="-128"/>
                <a:ea typeface="Arial Unicode MS" pitchFamily="34" charset="-128"/>
                <a:cs typeface="Arial Unicode MS" pitchFamily="34" charset="-128"/>
              </a:rPr>
              <a:t>төхөөрөмжүүдэд зориулсан статистикийн хэвлэмэл бүтээгдэхүүнийг унших боломжтой </a:t>
            </a:r>
            <a:r>
              <a:rPr lang="mn-MN" sz="1600" dirty="0" smtClean="0">
                <a:solidFill>
                  <a:srgbClr val="0070C0"/>
                </a:solidFill>
                <a:effectLst/>
                <a:latin typeface="Arial Unicode MS" pitchFamily="34" charset="-128"/>
                <a:ea typeface="Arial Unicode MS" pitchFamily="34" charset="-128"/>
                <a:cs typeface="Arial Unicode MS" pitchFamily="34" charset="-128"/>
              </a:rPr>
              <a:t>аппликейшн. </a:t>
            </a:r>
            <a:r>
              <a:rPr lang="en-US" sz="1600" dirty="0" smtClean="0">
                <a:solidFill>
                  <a:srgbClr val="0070C0"/>
                </a:solidFill>
                <a:effectLst/>
                <a:latin typeface="Arial Unicode MS" pitchFamily="34" charset="-128"/>
                <a:ea typeface="Arial Unicode MS" pitchFamily="34" charset="-128"/>
                <a:cs typeface="Arial Unicode MS" pitchFamily="34" charset="-128"/>
              </a:rPr>
              <a:t>(</a:t>
            </a:r>
            <a:r>
              <a:rPr lang="mn-MN" sz="1600" dirty="0" smtClean="0">
                <a:solidFill>
                  <a:srgbClr val="0070C0"/>
                </a:solidFill>
                <a:effectLst/>
                <a:latin typeface="Arial Unicode MS" pitchFamily="34" charset="-128"/>
                <a:ea typeface="Arial Unicode MS" pitchFamily="34" charset="-128"/>
                <a:cs typeface="Arial Unicode MS" pitchFamily="34" charset="-128"/>
              </a:rPr>
              <a:t>Одоогоор 126 бүтээгдэхүүн</a:t>
            </a:r>
            <a:r>
              <a:rPr lang="en-US" sz="1600" dirty="0" smtClean="0">
                <a:solidFill>
                  <a:srgbClr val="0070C0"/>
                </a:solidFill>
                <a:effectLst/>
                <a:latin typeface="Arial Unicode MS" pitchFamily="34" charset="-128"/>
                <a:ea typeface="Arial Unicode MS" pitchFamily="34" charset="-128"/>
                <a:cs typeface="Arial Unicode MS" pitchFamily="34" charset="-128"/>
              </a:rPr>
              <a:t>)</a:t>
            </a:r>
            <a:endParaRPr kumimoji="1" lang="en-US" sz="1600" dirty="0">
              <a:latin typeface="Times New Roman" pitchFamily="18" charset="0"/>
              <a:cs typeface="Times New Roman" pitchFamily="18" charset="0"/>
            </a:endParaRPr>
          </a:p>
        </p:txBody>
      </p:sp>
      <p:pic>
        <p:nvPicPr>
          <p:cNvPr id="8" name="Picture 2" descr="D:\NSO\Monstat App Project\MONSTAT banner.jpg"/>
          <p:cNvPicPr>
            <a:picLocks noChangeAspect="1" noChangeArrowheads="1"/>
          </p:cNvPicPr>
          <p:nvPr/>
        </p:nvPicPr>
        <p:blipFill>
          <a:blip r:embed="rId4" cstate="print"/>
          <a:srcRect l="4968" t="8467" r="5786" b="12762"/>
          <a:stretch>
            <a:fillRect/>
          </a:stretch>
        </p:blipFill>
        <p:spPr bwMode="auto">
          <a:xfrm>
            <a:off x="8234363" y="2160134"/>
            <a:ext cx="2901950" cy="1984375"/>
          </a:xfrm>
          <a:prstGeom prst="rect">
            <a:avLst/>
          </a:prstGeom>
          <a:noFill/>
          <a:ln w="9525">
            <a:noFill/>
            <a:miter lim="800000"/>
            <a:headEnd/>
            <a:tailEnd/>
          </a:ln>
        </p:spPr>
      </p:pic>
      <p:pic>
        <p:nvPicPr>
          <p:cNvPr id="9" name="Picture 2" descr="\\exchange_server\DPTD\PUBLIC\Erdenemunkh\MonStat and EZStat\monstat app icon.png"/>
          <p:cNvPicPr>
            <a:picLocks noChangeAspect="1" noChangeArrowheads="1"/>
          </p:cNvPicPr>
          <p:nvPr/>
        </p:nvPicPr>
        <p:blipFill>
          <a:blip r:embed="rId5" cstate="print"/>
          <a:srcRect/>
          <a:stretch>
            <a:fillRect/>
          </a:stretch>
        </p:blipFill>
        <p:spPr bwMode="auto">
          <a:xfrm>
            <a:off x="8262257" y="1238704"/>
            <a:ext cx="909638" cy="925513"/>
          </a:xfrm>
          <a:prstGeom prst="rect">
            <a:avLst/>
          </a:prstGeom>
          <a:noFill/>
          <a:ln w="9525">
            <a:noFill/>
            <a:miter lim="800000"/>
            <a:headEnd/>
            <a:tailEnd/>
          </a:ln>
        </p:spPr>
      </p:pic>
      <p:sp>
        <p:nvSpPr>
          <p:cNvPr id="10" name="Rectangle 2"/>
          <p:cNvSpPr>
            <a:spLocks noChangeArrowheads="1"/>
          </p:cNvSpPr>
          <p:nvPr/>
        </p:nvSpPr>
        <p:spPr bwMode="auto">
          <a:xfrm>
            <a:off x="9412288" y="1505631"/>
            <a:ext cx="1952625" cy="400050"/>
          </a:xfrm>
          <a:prstGeom prst="rect">
            <a:avLst/>
          </a:prstGeom>
          <a:noFill/>
          <a:ln w="9525">
            <a:noFill/>
            <a:miter lim="800000"/>
            <a:headEnd/>
            <a:tailEnd/>
          </a:ln>
        </p:spPr>
        <p:txBody>
          <a:bodyPr>
            <a:spAutoFit/>
          </a:bodyPr>
          <a:lstStyle/>
          <a:p>
            <a:r>
              <a:rPr lang="en-US" altLang="en-US" sz="2000" b="1" dirty="0" err="1">
                <a:solidFill>
                  <a:srgbClr val="0070C0"/>
                </a:solidFill>
                <a:latin typeface="Arial Unicode MS" pitchFamily="34" charset="-128"/>
                <a:ea typeface="Arial Unicode MS" pitchFamily="34" charset="-128"/>
                <a:cs typeface="Arial Unicode MS" pitchFamily="34" charset="-128"/>
              </a:rPr>
              <a:t>Monstat</a:t>
            </a:r>
            <a:endParaRPr lang="en-US" altLang="en-US" sz="2000" b="1" dirty="0">
              <a:solidFill>
                <a:srgbClr val="0070C0"/>
              </a:solidFill>
              <a:latin typeface="Arial Unicode MS" pitchFamily="34" charset="-128"/>
              <a:ea typeface="Arial Unicode MS" pitchFamily="34" charset="-128"/>
              <a:cs typeface="Arial Unicode MS" pitchFamily="34" charset="-128"/>
            </a:endParaRPr>
          </a:p>
        </p:txBody>
      </p:sp>
      <p:sp>
        <p:nvSpPr>
          <p:cNvPr id="11" name="Rectangle 13"/>
          <p:cNvSpPr>
            <a:spLocks noChangeArrowheads="1"/>
          </p:cNvSpPr>
          <p:nvPr/>
        </p:nvSpPr>
        <p:spPr bwMode="auto">
          <a:xfrm>
            <a:off x="1712913" y="5856288"/>
            <a:ext cx="9902144" cy="584200"/>
          </a:xfrm>
          <a:prstGeom prst="rect">
            <a:avLst/>
          </a:prstGeom>
          <a:noFill/>
          <a:ln w="9525">
            <a:noFill/>
            <a:miter lim="800000"/>
            <a:headEnd/>
            <a:tailEnd/>
          </a:ln>
        </p:spPr>
        <p:txBody>
          <a:bodyPr wrap="square">
            <a:spAutoFit/>
          </a:bodyPr>
          <a:lstStyle/>
          <a:p>
            <a:pPr algn="just"/>
            <a:r>
              <a:rPr lang="mn-MN" altLang="en-US" sz="1600" dirty="0">
                <a:solidFill>
                  <a:srgbClr val="0070C0"/>
                </a:solidFill>
                <a:latin typeface="Arial Unicode MS" pitchFamily="34" charset="-128"/>
                <a:ea typeface="Arial Unicode MS" pitchFamily="34" charset="-128"/>
                <a:cs typeface="Arial Unicode MS" pitchFamily="34" charset="-128"/>
              </a:rPr>
              <a:t>Мөн </a:t>
            </a:r>
            <a:r>
              <a:rPr lang="en-US" altLang="en-US" sz="1600" dirty="0">
                <a:solidFill>
                  <a:srgbClr val="0070C0"/>
                </a:solidFill>
                <a:latin typeface="Arial Unicode MS" pitchFamily="34" charset="-128"/>
                <a:ea typeface="Arial Unicode MS" pitchFamily="34" charset="-128"/>
                <a:cs typeface="Arial Unicode MS" pitchFamily="34" charset="-128"/>
              </a:rPr>
              <a:t>Android </a:t>
            </a:r>
            <a:r>
              <a:rPr lang="mn-MN" altLang="en-US" sz="1600" dirty="0">
                <a:solidFill>
                  <a:srgbClr val="0070C0"/>
                </a:solidFill>
                <a:latin typeface="Arial Unicode MS" pitchFamily="34" charset="-128"/>
                <a:ea typeface="Arial Unicode MS" pitchFamily="34" charset="-128"/>
                <a:cs typeface="Arial Unicode MS" pitchFamily="34" charset="-128"/>
              </a:rPr>
              <a:t>үйлдлийн системтэй гар утас, таблет хэрэглэдэг бол </a:t>
            </a:r>
            <a:r>
              <a:rPr lang="en-US" altLang="en-US" sz="1600" dirty="0">
                <a:solidFill>
                  <a:srgbClr val="0070C0"/>
                </a:solidFill>
                <a:latin typeface="Arial Unicode MS" pitchFamily="34" charset="-128"/>
                <a:ea typeface="Arial Unicode MS" pitchFamily="34" charset="-128"/>
                <a:cs typeface="Arial Unicode MS" pitchFamily="34" charset="-128"/>
              </a:rPr>
              <a:t>Play store-</a:t>
            </a:r>
            <a:r>
              <a:rPr lang="mn-MN" altLang="en-US" sz="1600" dirty="0">
                <a:solidFill>
                  <a:srgbClr val="0070C0"/>
                </a:solidFill>
                <a:latin typeface="Arial Unicode MS" pitchFamily="34" charset="-128"/>
                <a:ea typeface="Arial Unicode MS" pitchFamily="34" charset="-128"/>
                <a:cs typeface="Arial Unicode MS" pitchFamily="34" charset="-128"/>
              </a:rPr>
              <a:t>оос МОНСТАТ аппликейшнийг татан авч болно.</a:t>
            </a:r>
            <a:endParaRPr lang="en-US" altLang="en-US" sz="1600" dirty="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0025" y="1862967"/>
            <a:ext cx="7239000" cy="1446212"/>
          </a:xfrm>
          <a:prstGeom prst="rect">
            <a:avLst/>
          </a:prstGeom>
        </p:spPr>
        <p:txBody>
          <a:bodyPr>
            <a:spAutoFit/>
          </a:bodyPr>
          <a:lstStyle/>
          <a:p>
            <a:pPr algn="ctr">
              <a:defRPr/>
            </a:pPr>
            <a:r>
              <a:rPr lang="mn-MN" sz="4400" b="1" dirty="0" smtClean="0">
                <a:solidFill>
                  <a:srgbClr val="0070C0"/>
                </a:solidFill>
                <a:latin typeface="Arial" pitchFamily="34" charset="0"/>
                <a:cs typeface="Arial" pitchFamily="34" charset="0"/>
              </a:rPr>
              <a:t>АНХААРАЛ ТАВЬСАНД БАЯРЛАЛАА.</a:t>
            </a:r>
            <a:endParaRPr lang="en-US" sz="4400" b="1" dirty="0">
              <a:solidFill>
                <a:srgbClr val="0070C0"/>
              </a:solidFill>
              <a:latin typeface="Arial" pitchFamily="34" charset="0"/>
              <a:cs typeface="Arial" pitchFamily="34" charset="0"/>
            </a:endParaRPr>
          </a:p>
        </p:txBody>
      </p:sp>
      <p:sp>
        <p:nvSpPr>
          <p:cNvPr id="5" name="Rectangle 4"/>
          <p:cNvSpPr/>
          <p:nvPr/>
        </p:nvSpPr>
        <p:spPr>
          <a:xfrm>
            <a:off x="5887403" y="4346691"/>
            <a:ext cx="6903245" cy="2092881"/>
          </a:xfrm>
          <a:prstGeom prst="rect">
            <a:avLst/>
          </a:prstGeom>
        </p:spPr>
        <p:txBody>
          <a:bodyPr wrap="square">
            <a:spAutoFit/>
          </a:bodyPr>
          <a:lstStyle/>
          <a:p>
            <a:r>
              <a:rPr lang="mn-MN" sz="2000" b="1" dirty="0" smtClean="0">
                <a:solidFill>
                  <a:srgbClr val="0070C0"/>
                </a:solidFill>
                <a:latin typeface="+mj-lt"/>
              </a:rPr>
              <a:t>Улсын бүртгэл, статистикийн газар,</a:t>
            </a:r>
            <a:r>
              <a:rPr lang="mn-MN" sz="2000" b="1" dirty="0">
                <a:solidFill>
                  <a:srgbClr val="0070C0"/>
                </a:solidFill>
                <a:latin typeface="+mj-lt"/>
              </a:rPr>
              <a:t> </a:t>
            </a:r>
            <a:endParaRPr lang="mn-MN" sz="2000" b="1" dirty="0" smtClean="0">
              <a:solidFill>
                <a:srgbClr val="0070C0"/>
              </a:solidFill>
              <a:latin typeface="+mj-lt"/>
            </a:endParaRPr>
          </a:p>
          <a:p>
            <a:r>
              <a:rPr lang="mn-MN" sz="2000" b="1" dirty="0" smtClean="0">
                <a:solidFill>
                  <a:srgbClr val="0070C0"/>
                </a:solidFill>
                <a:latin typeface="+mj-lt"/>
              </a:rPr>
              <a:t>Өмнөговь -46, </a:t>
            </a:r>
            <a:r>
              <a:rPr lang="mn-MN" sz="2000" b="1" dirty="0">
                <a:solidFill>
                  <a:srgbClr val="0070C0"/>
                </a:solidFill>
                <a:latin typeface="+mj-lt"/>
              </a:rPr>
              <a:t>Монгол </a:t>
            </a:r>
            <a:r>
              <a:rPr lang="mn-MN" sz="2000" b="1" dirty="0" smtClean="0">
                <a:solidFill>
                  <a:srgbClr val="0070C0"/>
                </a:solidFill>
                <a:latin typeface="+mj-lt"/>
              </a:rPr>
              <a:t>улс</a:t>
            </a:r>
          </a:p>
          <a:p>
            <a:pPr marL="628650">
              <a:lnSpc>
                <a:spcPct val="150000"/>
              </a:lnSpc>
            </a:pPr>
            <a:r>
              <a:rPr lang="mn-MN" sz="2000" b="1" dirty="0" smtClean="0">
                <a:solidFill>
                  <a:srgbClr val="0070C0"/>
                </a:solidFill>
                <a:latin typeface="+mj-lt"/>
              </a:rPr>
              <a:t>Утас </a:t>
            </a:r>
            <a:r>
              <a:rPr lang="mn-MN" sz="2000" b="1" dirty="0">
                <a:solidFill>
                  <a:srgbClr val="0070C0"/>
                </a:solidFill>
                <a:latin typeface="+mj-lt"/>
              </a:rPr>
              <a:t>: (976-11</a:t>
            </a:r>
            <a:r>
              <a:rPr lang="mn-MN" sz="2000" b="1" dirty="0" smtClean="0">
                <a:solidFill>
                  <a:srgbClr val="0070C0"/>
                </a:solidFill>
                <a:latin typeface="+mj-lt"/>
              </a:rPr>
              <a:t>)-70534488</a:t>
            </a:r>
            <a:r>
              <a:rPr lang="mn-MN" sz="2000" b="1" dirty="0">
                <a:solidFill>
                  <a:srgbClr val="0070C0"/>
                </a:solidFill>
                <a:latin typeface="+mj-lt"/>
              </a:rPr>
              <a:t/>
            </a:r>
            <a:br>
              <a:rPr lang="mn-MN" sz="2000" b="1" dirty="0">
                <a:solidFill>
                  <a:srgbClr val="0070C0"/>
                </a:solidFill>
                <a:latin typeface="+mj-lt"/>
              </a:rPr>
            </a:br>
            <a:r>
              <a:rPr lang="mn-MN" sz="2000" b="1" dirty="0" smtClean="0">
                <a:solidFill>
                  <a:srgbClr val="0070C0"/>
                </a:solidFill>
                <a:latin typeface="+mj-lt"/>
              </a:rPr>
              <a:t>Факс </a:t>
            </a:r>
            <a:r>
              <a:rPr lang="mn-MN" sz="2000" b="1" dirty="0">
                <a:solidFill>
                  <a:srgbClr val="0070C0"/>
                </a:solidFill>
                <a:latin typeface="+mj-lt"/>
              </a:rPr>
              <a:t>: (976-11</a:t>
            </a:r>
            <a:r>
              <a:rPr lang="mn-MN" sz="2000" b="1" dirty="0" smtClean="0">
                <a:solidFill>
                  <a:srgbClr val="0070C0"/>
                </a:solidFill>
                <a:latin typeface="+mj-lt"/>
              </a:rPr>
              <a:t>)-</a:t>
            </a:r>
            <a:r>
              <a:rPr lang="en-US" sz="2000" b="1" dirty="0" smtClean="0">
                <a:solidFill>
                  <a:srgbClr val="0070C0"/>
                </a:solidFill>
                <a:latin typeface="+mj-lt"/>
              </a:rPr>
              <a:t>70534488</a:t>
            </a:r>
            <a:r>
              <a:rPr lang="mn-MN" sz="2000" b="1" dirty="0">
                <a:solidFill>
                  <a:srgbClr val="0070C0"/>
                </a:solidFill>
                <a:latin typeface="+mj-lt"/>
              </a:rPr>
              <a:t> </a:t>
            </a:r>
            <a:br>
              <a:rPr lang="mn-MN" sz="2000" b="1" dirty="0">
                <a:solidFill>
                  <a:srgbClr val="0070C0"/>
                </a:solidFill>
                <a:latin typeface="+mj-lt"/>
              </a:rPr>
            </a:br>
            <a:r>
              <a:rPr lang="en-US" sz="2000" b="1" dirty="0" smtClean="0">
                <a:solidFill>
                  <a:srgbClr val="0070C0"/>
                </a:solidFill>
                <a:latin typeface="+mj-lt"/>
              </a:rPr>
              <a:t>E-Mail </a:t>
            </a:r>
            <a:r>
              <a:rPr lang="en-US" sz="2000" b="1" dirty="0">
                <a:solidFill>
                  <a:srgbClr val="0070C0"/>
                </a:solidFill>
                <a:latin typeface="+mj-lt"/>
              </a:rPr>
              <a:t>: </a:t>
            </a:r>
            <a:r>
              <a:rPr lang="en-US" sz="2000" b="1" dirty="0" smtClean="0">
                <a:solidFill>
                  <a:srgbClr val="0070C0"/>
                </a:solidFill>
                <a:latin typeface="+mj-lt"/>
              </a:rPr>
              <a:t>umnugovi@nso.mn</a:t>
            </a:r>
            <a:endParaRPr lang="en-US" sz="2000" b="1" dirty="0">
              <a:solidFill>
                <a:srgbClr val="0070C0"/>
              </a:solidFill>
              <a:latin typeface="+mj-lt"/>
            </a:endParaRP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8203" y="4975504"/>
            <a:ext cx="528638" cy="528638"/>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0679" y="5466043"/>
            <a:ext cx="477558" cy="477558"/>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22341" y="5969001"/>
            <a:ext cx="427223" cy="401442"/>
          </a:xfrm>
          <a:prstGeom prst="rect">
            <a:avLst/>
          </a:prstGeom>
        </p:spPr>
      </p:pic>
    </p:spTree>
    <p:extLst>
      <p:ext uri="{BB962C8B-B14F-4D97-AF65-F5344CB8AC3E}">
        <p14:creationId xmlns:p14="http://schemas.microsoft.com/office/powerpoint/2010/main" val="3625919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Rectangle 3"/>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5" name="Rectangle 4"/>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6" name="Picture 5" descr="\\FILESERVER\share\khorolmaa\Information logo\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714" y="729341"/>
            <a:ext cx="1121229" cy="1121229"/>
          </a:xfrm>
          <a:prstGeom prst="rect">
            <a:avLst/>
          </a:prstGeom>
          <a:noFill/>
          <a:ln>
            <a:noFill/>
          </a:ln>
        </p:spPr>
      </p:pic>
      <p:sp>
        <p:nvSpPr>
          <p:cNvPr id="7" name="Rectangle 3"/>
          <p:cNvSpPr>
            <a:spLocks noChangeArrowheads="1"/>
          </p:cNvSpPr>
          <p:nvPr/>
        </p:nvSpPr>
        <p:spPr bwMode="auto">
          <a:xfrm>
            <a:off x="2286000" y="1132504"/>
            <a:ext cx="9394370" cy="15388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en-US" sz="2000" dirty="0">
                <a:latin typeface="Tahoma" panose="020B0604030504040204" pitchFamily="34" charset="0"/>
                <a:ea typeface="Tahoma" panose="020B0604030504040204" pitchFamily="34" charset="0"/>
                <a:cs typeface="Tahoma" panose="020B0604030504040204" pitchFamily="34" charset="0"/>
              </a:rPr>
              <a:t>2016 </a:t>
            </a:r>
            <a:r>
              <a:rPr lang="en-US" sz="2000" dirty="0" err="1">
                <a:latin typeface="Tahoma" panose="020B0604030504040204" pitchFamily="34" charset="0"/>
                <a:ea typeface="Tahoma" panose="020B0604030504040204" pitchFamily="34" charset="0"/>
                <a:cs typeface="Tahoma" panose="020B0604030504040204" pitchFamily="34" charset="0"/>
              </a:rPr>
              <a:t>оны</a:t>
            </a:r>
            <a:r>
              <a:rPr lang="en-US" sz="2000" dirty="0">
                <a:latin typeface="Tahoma" panose="020B0604030504040204" pitchFamily="34" charset="0"/>
                <a:ea typeface="Tahoma" panose="020B0604030504040204" pitchFamily="34" charset="0"/>
                <a:cs typeface="Tahoma" panose="020B0604030504040204" pitchFamily="34" charset="0"/>
              </a:rPr>
              <a:t> 3 </a:t>
            </a:r>
            <a:r>
              <a:rPr lang="en-US" sz="2000" dirty="0" err="1">
                <a:latin typeface="Tahoma" panose="020B0604030504040204" pitchFamily="34" charset="0"/>
                <a:ea typeface="Tahoma" panose="020B0604030504040204" pitchFamily="34" charset="0"/>
                <a:cs typeface="Tahoma" panose="020B0604030504040204" pitchFamily="34" charset="0"/>
              </a:rPr>
              <a:t>сарын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байдлаар</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орон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нутгийн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төсвийн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орлого</a:t>
            </a:r>
            <a:r>
              <a:rPr lang="en-US" sz="2000" dirty="0">
                <a:latin typeface="Tahoma" panose="020B0604030504040204" pitchFamily="34" charset="0"/>
                <a:ea typeface="Tahoma" panose="020B0604030504040204" pitchFamily="34" charset="0"/>
                <a:cs typeface="Tahoma" panose="020B0604030504040204" pitchFamily="34" charset="0"/>
              </a:rPr>
              <a:t> 15212</a:t>
            </a:r>
            <a:r>
              <a:rPr lang="mn-MN" sz="2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0 </a:t>
            </a:r>
            <a:r>
              <a:rPr lang="en-US" sz="2000" dirty="0" err="1">
                <a:latin typeface="Tahoma" panose="020B0604030504040204" pitchFamily="34" charset="0"/>
                <a:ea typeface="Tahoma" panose="020B0604030504040204" pitchFamily="34" charset="0"/>
                <a:cs typeface="Tahoma" panose="020B0604030504040204" pitchFamily="34" charset="0"/>
              </a:rPr>
              <a:t>сая</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төгрөг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болж</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орлогын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төлөвлөгөө</a:t>
            </a:r>
            <a:r>
              <a:rPr lang="en-US" sz="2000" dirty="0">
                <a:latin typeface="Tahoma" panose="020B0604030504040204" pitchFamily="34" charset="0"/>
                <a:ea typeface="Tahoma" panose="020B0604030504040204" pitchFamily="34" charset="0"/>
                <a:cs typeface="Tahoma" panose="020B0604030504040204" pitchFamily="34" charset="0"/>
              </a:rPr>
              <a:t>  97</a:t>
            </a:r>
            <a:r>
              <a:rPr lang="mn-MN" sz="2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1  </a:t>
            </a:r>
            <a:r>
              <a:rPr lang="en-US" sz="2000" dirty="0" err="1">
                <a:latin typeface="Tahoma" panose="020B0604030504040204" pitchFamily="34" charset="0"/>
                <a:ea typeface="Tahoma" panose="020B0604030504040204" pitchFamily="34" charset="0"/>
                <a:cs typeface="Tahoma" panose="020B0604030504040204" pitchFamily="34" charset="0"/>
              </a:rPr>
              <a:t>хувьтай</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биелсэн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байна</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Нийт</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орлогын</a:t>
            </a:r>
            <a:r>
              <a:rPr lang="en-US" sz="2000" dirty="0">
                <a:latin typeface="Tahoma" panose="020B0604030504040204" pitchFamily="34" charset="0"/>
                <a:ea typeface="Tahoma" panose="020B0604030504040204" pitchFamily="34" charset="0"/>
                <a:cs typeface="Tahoma" panose="020B0604030504040204" pitchFamily="34" charset="0"/>
              </a:rPr>
              <a:t>  99</a:t>
            </a:r>
            <a:r>
              <a:rPr lang="mn-MN" sz="2000" dirty="0">
                <a:latin typeface="Tahoma" panose="020B0604030504040204" pitchFamily="34" charset="0"/>
                <a:ea typeface="Tahoma" panose="020B0604030504040204" pitchFamily="34" charset="0"/>
                <a:cs typeface="Tahoma" panose="020B0604030504040204" pitchFamily="34" charset="0"/>
              </a:rPr>
              <a:t>.8</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хувийг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урсгал</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орлого</a:t>
            </a:r>
            <a:r>
              <a:rPr lang="en-US" sz="2000" dirty="0">
                <a:latin typeface="Tahoma" panose="020B0604030504040204" pitchFamily="34" charset="0"/>
                <a:ea typeface="Tahoma" panose="020B0604030504040204" pitchFamily="34" charset="0"/>
                <a:cs typeface="Tahoma" panose="020B0604030504040204" pitchFamily="34" charset="0"/>
              </a:rPr>
              <a:t>, 0</a:t>
            </a:r>
            <a:r>
              <a:rPr lang="mn-MN" sz="2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2 </a:t>
            </a:r>
            <a:r>
              <a:rPr lang="en-US" sz="2000" dirty="0" err="1">
                <a:latin typeface="Tahoma" panose="020B0604030504040204" pitchFamily="34" charset="0"/>
                <a:ea typeface="Tahoma" panose="020B0604030504040204" pitchFamily="34" charset="0"/>
                <a:cs typeface="Tahoma" panose="020B0604030504040204" pitchFamily="34" charset="0"/>
              </a:rPr>
              <a:t>хувийг</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хөрөнгө</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худалдсаны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орлого</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тус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тус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эзэлж</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байна</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Урсгал</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орлогын</a:t>
            </a:r>
            <a:r>
              <a:rPr lang="en-US" sz="2000" dirty="0">
                <a:latin typeface="Tahoma" panose="020B0604030504040204" pitchFamily="34" charset="0"/>
                <a:ea typeface="Tahoma" panose="020B0604030504040204" pitchFamily="34" charset="0"/>
                <a:cs typeface="Tahoma" panose="020B0604030504040204" pitchFamily="34" charset="0"/>
              </a:rPr>
              <a:t>  98</a:t>
            </a:r>
            <a:r>
              <a:rPr lang="mn-MN" sz="2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7 </a:t>
            </a:r>
            <a:r>
              <a:rPr lang="en-US" sz="2000" dirty="0" err="1">
                <a:latin typeface="Tahoma" panose="020B0604030504040204" pitchFamily="34" charset="0"/>
                <a:ea typeface="Tahoma" panose="020B0604030504040204" pitchFamily="34" charset="0"/>
                <a:cs typeface="Tahoma" panose="020B0604030504040204" pitchFamily="34" charset="0"/>
              </a:rPr>
              <a:t>хувь</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нь</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татварын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орлого</a:t>
            </a:r>
            <a:r>
              <a:rPr lang="en-US" sz="2000" dirty="0">
                <a:latin typeface="Tahoma" panose="020B0604030504040204" pitchFamily="34" charset="0"/>
                <a:ea typeface="Tahoma" panose="020B0604030504040204" pitchFamily="34" charset="0"/>
                <a:cs typeface="Tahoma" panose="020B0604030504040204" pitchFamily="34" charset="0"/>
              </a:rPr>
              <a:t>, 1</a:t>
            </a:r>
            <a:r>
              <a:rPr lang="mn-MN" sz="2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3 </a:t>
            </a:r>
            <a:r>
              <a:rPr lang="en-US" sz="2000" dirty="0" err="1">
                <a:latin typeface="Tahoma" panose="020B0604030504040204" pitchFamily="34" charset="0"/>
                <a:ea typeface="Tahoma" panose="020B0604030504040204" pitchFamily="34" charset="0"/>
                <a:cs typeface="Tahoma" panose="020B0604030504040204" pitchFamily="34" charset="0"/>
              </a:rPr>
              <a:t>хувь</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нь</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татварын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бус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орлого</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байна</a:t>
            </a:r>
            <a:r>
              <a:rPr lang="en-US" sz="2000" dirty="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155372" y="664028"/>
            <a:ext cx="2667000" cy="461665"/>
          </a:xfrm>
          <a:prstGeom prst="rect">
            <a:avLst/>
          </a:prstGeom>
        </p:spPr>
        <p:txBody>
          <a:bodyPr wrap="square">
            <a:spAutoFit/>
          </a:bodyPr>
          <a:lstStyle/>
          <a:p>
            <a:pPr lvl="0" algn="ctr" fontAlgn="base">
              <a:spcBef>
                <a:spcPct val="0"/>
              </a:spcBef>
              <a:spcAft>
                <a:spcPct val="0"/>
              </a:spcAft>
            </a:pPr>
            <a:r>
              <a:rPr lang="eu-ES" sz="2400" b="1" dirty="0" smtClean="0">
                <a:latin typeface="Tahoma" pitchFamily="34" charset="0"/>
                <a:ea typeface="Times New Roman" pitchFamily="18" charset="0"/>
                <a:cs typeface="Tahoma" pitchFamily="34" charset="0"/>
              </a:rPr>
              <a:t>Төсөв</a:t>
            </a:r>
            <a:r>
              <a:rPr lang="mn-MN" sz="2400" b="1" dirty="0" smtClean="0">
                <a:latin typeface="Tahoma" pitchFamily="34" charset="0"/>
                <a:ea typeface="Times New Roman" pitchFamily="18" charset="0"/>
                <a:cs typeface="Tahoma" pitchFamily="34" charset="0"/>
              </a:rPr>
              <a:t>, санхүү</a:t>
            </a:r>
            <a:endParaRPr lang="eu-ES" sz="2400" b="1" dirty="0" smtClean="0">
              <a:latin typeface="Arial Mon" pitchFamily="34" charset="0"/>
              <a:ea typeface="Times New Roman" pitchFamily="18" charset="0"/>
              <a:cs typeface="Times New Roman" pitchFamily="18" charset="0"/>
            </a:endParaRPr>
          </a:p>
        </p:txBody>
      </p:sp>
      <p:graphicFrame>
        <p:nvGraphicFramePr>
          <p:cNvPr id="10" name="Chart 9"/>
          <p:cNvGraphicFramePr/>
          <p:nvPr>
            <p:extLst>
              <p:ext uri="{D42A27DB-BD31-4B8C-83A1-F6EECF244321}">
                <p14:modId xmlns:p14="http://schemas.microsoft.com/office/powerpoint/2010/main" val="3305117545"/>
              </p:ext>
            </p:extLst>
          </p:nvPr>
        </p:nvGraphicFramePr>
        <p:xfrm>
          <a:off x="3488872" y="2825894"/>
          <a:ext cx="6143625" cy="3343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3" name="Rectangle 2"/>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4" name="Rectangle 3"/>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5" name="Rectangle 4"/>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7" name="Straight Connector 6"/>
          <p:cNvCxnSpPr/>
          <p:nvPr/>
        </p:nvCxnSpPr>
        <p:spPr>
          <a:xfrm flipV="1">
            <a:off x="838200" y="2046514"/>
            <a:ext cx="11059886" cy="1088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 name="Rectangle 3"/>
          <p:cNvSpPr>
            <a:spLocks noChangeArrowheads="1"/>
          </p:cNvSpPr>
          <p:nvPr/>
        </p:nvSpPr>
        <p:spPr bwMode="auto">
          <a:xfrm>
            <a:off x="2264228" y="838944"/>
            <a:ext cx="9622971"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mn-MN" sz="1600" b="1" dirty="0" smtClean="0">
                <a:latin typeface="Tahoma" panose="020B0604030504040204" pitchFamily="34" charset="0"/>
                <a:ea typeface="Tahoma" panose="020B0604030504040204" pitchFamily="34" charset="0"/>
                <a:cs typeface="Tahoma" panose="020B0604030504040204" pitchFamily="34" charset="0"/>
              </a:rPr>
              <a:t>Банк мөнгө, зээл </a:t>
            </a:r>
            <a:r>
              <a:rPr lang="mn-MN" sz="1600" dirty="0">
                <a:latin typeface="Tahoma" panose="020B0604030504040204" pitchFamily="34" charset="0"/>
                <a:ea typeface="Tahoma" panose="020B0604030504040204" pitchFamily="34" charset="0"/>
                <a:cs typeface="Tahoma" panose="020B0604030504040204" pitchFamily="34" charset="0"/>
              </a:rPr>
              <a:t>Аймгийн  хэмжээнд үйл ажиллагаагаа явуулж буй нийт арилжааны банкуудад  кассын орлого  </a:t>
            </a:r>
            <a:r>
              <a:rPr lang="en-US" sz="1600" dirty="0">
                <a:latin typeface="Tahoma" panose="020B0604030504040204" pitchFamily="34" charset="0"/>
                <a:ea typeface="Tahoma" panose="020B0604030504040204" pitchFamily="34" charset="0"/>
                <a:cs typeface="Tahoma" panose="020B0604030504040204" pitchFamily="34" charset="0"/>
              </a:rPr>
              <a:t>107120.1 </a:t>
            </a:r>
            <a:r>
              <a:rPr lang="mn-MN" sz="1600" dirty="0">
                <a:latin typeface="Tahoma" panose="020B0604030504040204" pitchFamily="34" charset="0"/>
                <a:ea typeface="Tahoma" panose="020B0604030504040204" pitchFamily="34" charset="0"/>
                <a:cs typeface="Tahoma" panose="020B0604030504040204" pitchFamily="34" charset="0"/>
              </a:rPr>
              <a:t>сая төгрөгт хүрч, зарлага </a:t>
            </a:r>
            <a:r>
              <a:rPr lang="en-US" sz="1600" dirty="0">
                <a:latin typeface="Tahoma" panose="020B0604030504040204" pitchFamily="34" charset="0"/>
                <a:ea typeface="Tahoma" panose="020B0604030504040204" pitchFamily="34" charset="0"/>
                <a:cs typeface="Tahoma" panose="020B0604030504040204" pitchFamily="34" charset="0"/>
              </a:rPr>
              <a:t>115444.4 </a:t>
            </a:r>
            <a:r>
              <a:rPr lang="mn-MN" sz="1600" dirty="0">
                <a:latin typeface="Tahoma" panose="020B0604030504040204" pitchFamily="34" charset="0"/>
                <a:ea typeface="Tahoma" panose="020B0604030504040204" pitchFamily="34" charset="0"/>
                <a:cs typeface="Tahoma" panose="020B0604030504040204" pitchFamily="34" charset="0"/>
              </a:rPr>
              <a:t>сая төгрөг болсон байна. Зээлийн өрийн нийт үлдэгдэл </a:t>
            </a:r>
            <a:r>
              <a:rPr lang="en-US" sz="1600" dirty="0">
                <a:latin typeface="Tahoma" panose="020B0604030504040204" pitchFamily="34" charset="0"/>
                <a:ea typeface="Tahoma" panose="020B0604030504040204" pitchFamily="34" charset="0"/>
                <a:cs typeface="Tahoma" panose="020B0604030504040204" pitchFamily="34" charset="0"/>
              </a:rPr>
              <a:t>119671.2 </a:t>
            </a:r>
            <a:r>
              <a:rPr lang="mn-MN" sz="1600" dirty="0">
                <a:latin typeface="Tahoma" panose="020B0604030504040204" pitchFamily="34" charset="0"/>
                <a:ea typeface="Tahoma" panose="020B0604030504040204" pitchFamily="34" charset="0"/>
                <a:cs typeface="Tahoma" panose="020B0604030504040204" pitchFamily="34" charset="0"/>
              </a:rPr>
              <a:t>сая төгрөг байгаагийн </a:t>
            </a:r>
            <a:r>
              <a:rPr lang="en-US" sz="1600" dirty="0">
                <a:latin typeface="Tahoma" panose="020B0604030504040204" pitchFamily="34" charset="0"/>
                <a:ea typeface="Tahoma" panose="020B0604030504040204" pitchFamily="34" charset="0"/>
                <a:cs typeface="Tahoma" panose="020B0604030504040204" pitchFamily="34" charset="0"/>
              </a:rPr>
              <a:t>7659.2 </a:t>
            </a:r>
            <a:r>
              <a:rPr lang="mn-MN" sz="1600" dirty="0">
                <a:latin typeface="Tahoma" panose="020B0604030504040204" pitchFamily="34" charset="0"/>
                <a:ea typeface="Tahoma" panose="020B0604030504040204" pitchFamily="34" charset="0"/>
                <a:cs typeface="Tahoma" panose="020B0604030504040204" pitchFamily="34" charset="0"/>
              </a:rPr>
              <a:t>сая төгрөг нь чанаргүй зээл байна. Нийт хадгаламжийн үлдэгдэл 8051</a:t>
            </a:r>
            <a:r>
              <a:rPr lang="en-US" sz="1600" dirty="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7 сая төгрөг болсон байна.</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FILESERVER\share\khorolmaa\Information logo\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685" y="827315"/>
            <a:ext cx="1010093" cy="1010093"/>
          </a:xfrm>
          <a:prstGeom prst="rect">
            <a:avLst/>
          </a:prstGeom>
          <a:noFill/>
          <a:ln>
            <a:noFill/>
          </a:ln>
        </p:spPr>
      </p:pic>
      <p:sp>
        <p:nvSpPr>
          <p:cNvPr id="10" name="Rectangle 1"/>
          <p:cNvSpPr>
            <a:spLocks noChangeArrowheads="1"/>
          </p:cNvSpPr>
          <p:nvPr/>
        </p:nvSpPr>
        <p:spPr bwMode="auto">
          <a:xfrm>
            <a:off x="5257800" y="2165122"/>
            <a:ext cx="3429000" cy="7078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400" b="1" i="1" u="none" strike="noStrike" cap="none" normalizeH="0" baseline="0" dirty="0" smtClean="0">
                <a:ln>
                  <a:noFill/>
                </a:ln>
                <a:solidFill>
                  <a:schemeClr val="tx1"/>
                </a:solidFill>
                <a:effectLst/>
                <a:latin typeface="Tahoma" pitchFamily="34" charset="0"/>
                <a:cs typeface="Tahoma"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mn-MN" sz="1400" b="1" i="1" dirty="0" smtClean="0">
                <a:latin typeface="Tahoma" pitchFamily="34" charset="0"/>
                <a:cs typeface="Tahoma" pitchFamily="34" charset="0"/>
              </a:rPr>
              <a:t>                     </a:t>
            </a:r>
            <a:endParaRPr kumimoji="0" lang="mn-MN" sz="1400" b="1" i="1" u="none" strike="noStrike" cap="none" normalizeH="0" baseline="0" dirty="0" smtClean="0">
              <a:ln>
                <a:noFill/>
              </a:ln>
              <a:solidFill>
                <a:schemeClr val="tx1"/>
              </a:solidFill>
              <a:effectLst/>
              <a:latin typeface="Times New Roman Mo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mn-MN" sz="1800" b="0" i="0" u="none" strike="noStrike" cap="none" normalizeH="0" baseline="0" dirty="0" smtClean="0">
              <a:ln>
                <a:noFill/>
              </a:ln>
              <a:solidFill>
                <a:schemeClr val="tx1"/>
              </a:solidFill>
              <a:effectLst/>
              <a:latin typeface="Arial" pitchFamily="34" charset="0"/>
            </a:endParaRPr>
          </a:p>
        </p:txBody>
      </p:sp>
      <p:graphicFrame>
        <p:nvGraphicFramePr>
          <p:cNvPr id="15" name="Chart 14"/>
          <p:cNvGraphicFramePr/>
          <p:nvPr>
            <p:extLst>
              <p:ext uri="{D42A27DB-BD31-4B8C-83A1-F6EECF244321}">
                <p14:modId xmlns:p14="http://schemas.microsoft.com/office/powerpoint/2010/main" val="1052609719"/>
              </p:ext>
            </p:extLst>
          </p:nvPr>
        </p:nvGraphicFramePr>
        <p:xfrm>
          <a:off x="1050925" y="2165122"/>
          <a:ext cx="3216275" cy="2799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1253612207"/>
              </p:ext>
            </p:extLst>
          </p:nvPr>
        </p:nvGraphicFramePr>
        <p:xfrm>
          <a:off x="4462462" y="2030730"/>
          <a:ext cx="3267075" cy="2796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935834222"/>
              </p:ext>
            </p:extLst>
          </p:nvPr>
        </p:nvGraphicFramePr>
        <p:xfrm>
          <a:off x="8001000" y="2312804"/>
          <a:ext cx="360045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1447800" y="707571"/>
            <a:ext cx="10374086"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cxnSp>
        <p:nvCxnSpPr>
          <p:cNvPr id="3" name="Straight Connector 2"/>
          <p:cNvCxnSpPr/>
          <p:nvPr/>
        </p:nvCxnSpPr>
        <p:spPr>
          <a:xfrm flipV="1">
            <a:off x="870858" y="2449286"/>
            <a:ext cx="10972799" cy="22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 name="Picture 72"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723" y="1186543"/>
            <a:ext cx="827623"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24000" y="1915418"/>
            <a:ext cx="708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2122714" y="1189168"/>
            <a:ext cx="97536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altLang="en-US" b="1" dirty="0" smtClean="0">
                <a:latin typeface="Tahoma" pitchFamily="34" charset="0"/>
                <a:ea typeface="Tahoma" pitchFamily="34" charset="0"/>
                <a:cs typeface="Tahoma" pitchFamily="34" charset="0"/>
              </a:rPr>
              <a:t>Эрүүл</a:t>
            </a:r>
            <a:r>
              <a:rPr lang="en-US" altLang="en-US" b="1" dirty="0" smtClean="0">
                <a:latin typeface="Tahoma" pitchFamily="34" charset="0"/>
                <a:ea typeface="Tahoma" pitchFamily="34" charset="0"/>
                <a:cs typeface="Tahoma" pitchFamily="34" charset="0"/>
              </a:rPr>
              <a:t> </a:t>
            </a:r>
            <a:r>
              <a:rPr lang="mn-MN" altLang="en-US" b="1" dirty="0" smtClean="0">
                <a:latin typeface="Tahoma" pitchFamily="34" charset="0"/>
                <a:ea typeface="Tahoma" pitchFamily="34" charset="0"/>
                <a:cs typeface="Tahoma" pitchFamily="34" charset="0"/>
              </a:rPr>
              <a:t>мэнд </a:t>
            </a:r>
            <a:r>
              <a:rPr lang="mn-MN" dirty="0">
                <a:latin typeface="Tahoma" panose="020B0604030504040204" pitchFamily="34" charset="0"/>
                <a:ea typeface="Tahoma" panose="020B0604030504040204" pitchFamily="34" charset="0"/>
                <a:cs typeface="Tahoma" panose="020B0604030504040204" pitchFamily="34" charset="0"/>
              </a:rPr>
              <a:t>Аймгийн хэмжээнд оны эхний </a:t>
            </a:r>
            <a:r>
              <a:rPr lang="en-US" dirty="0">
                <a:latin typeface="Tahoma" panose="020B0604030504040204" pitchFamily="34" charset="0"/>
                <a:ea typeface="Tahoma" panose="020B0604030504040204" pitchFamily="34" charset="0"/>
                <a:cs typeface="Tahoma" panose="020B0604030504040204" pitchFamily="34" charset="0"/>
              </a:rPr>
              <a:t>3</a:t>
            </a:r>
            <a:r>
              <a:rPr lang="mn-MN" dirty="0">
                <a:latin typeface="Tahoma" panose="020B0604030504040204" pitchFamily="34" charset="0"/>
                <a:ea typeface="Tahoma" panose="020B0604030504040204" pitchFamily="34" charset="0"/>
                <a:cs typeface="Tahoma" panose="020B0604030504040204" pitchFamily="34" charset="0"/>
              </a:rPr>
              <a:t> сарын байдлаар </a:t>
            </a:r>
            <a:r>
              <a:rPr lang="en-US" dirty="0">
                <a:latin typeface="Tahoma" panose="020B0604030504040204" pitchFamily="34" charset="0"/>
                <a:ea typeface="Tahoma" panose="020B0604030504040204" pitchFamily="34" charset="0"/>
                <a:cs typeface="Tahoma" panose="020B0604030504040204" pitchFamily="34" charset="0"/>
              </a:rPr>
              <a:t>0-1 </a:t>
            </a:r>
            <a:r>
              <a:rPr lang="en-US" dirty="0" err="1">
                <a:latin typeface="Tahoma" panose="020B0604030504040204" pitchFamily="34" charset="0"/>
                <a:ea typeface="Tahoma" panose="020B0604030504040204" pitchFamily="34" charset="0"/>
                <a:cs typeface="Tahoma" panose="020B0604030504040204" pitchFamily="34" charset="0"/>
              </a:rPr>
              <a:t>насны</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хүүхдийн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эндэгдэл</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1</a:t>
            </a:r>
            <a:r>
              <a:rPr lang="mn-MN" dirty="0">
                <a:latin typeface="Tahoma" panose="020B0604030504040204" pitchFamily="34" charset="0"/>
                <a:ea typeface="Tahoma" panose="020B0604030504040204" pitchFamily="34" charset="0"/>
                <a:cs typeface="Tahoma" panose="020B0604030504040204" pitchFamily="34" charset="0"/>
              </a:rPr>
              <a:t> гарсан нь өмнөх мөн үеийнхтэй харьцуулахад 2.2 дахин өсч,  </a:t>
            </a:r>
            <a:r>
              <a:rPr lang="en-US" dirty="0">
                <a:latin typeface="Tahoma" panose="020B0604030504040204" pitchFamily="34" charset="0"/>
                <a:ea typeface="Tahoma" panose="020B0604030504040204" pitchFamily="34" charset="0"/>
                <a:cs typeface="Tahoma" panose="020B0604030504040204" pitchFamily="34" charset="0"/>
              </a:rPr>
              <a:t>х</a:t>
            </a:r>
            <a:r>
              <a:rPr lang="mn-MN" dirty="0">
                <a:latin typeface="Tahoma" panose="020B0604030504040204" pitchFamily="34" charset="0"/>
                <a:ea typeface="Tahoma" panose="020B0604030504040204" pitchFamily="34" charset="0"/>
                <a:cs typeface="Tahoma" panose="020B0604030504040204" pitchFamily="34" charset="0"/>
              </a:rPr>
              <a:t>арин 1-5 насны хүүхдийн эндэгдэл 1 </a:t>
            </a:r>
            <a:r>
              <a:rPr lang="en-US" dirty="0" err="1">
                <a:latin typeface="Tahoma" panose="020B0604030504040204" pitchFamily="34" charset="0"/>
                <a:ea typeface="Tahoma" panose="020B0604030504040204" pitchFamily="34" charset="0"/>
                <a:cs typeface="Tahoma" panose="020B0604030504040204" pitchFamily="34" charset="0"/>
              </a:rPr>
              <a:t>гар</a:t>
            </a:r>
            <a:r>
              <a:rPr lang="mn-MN" dirty="0">
                <a:latin typeface="Tahoma" panose="020B0604030504040204" pitchFamily="34" charset="0"/>
                <a:ea typeface="Tahoma" panose="020B0604030504040204" pitchFamily="34" charset="0"/>
                <a:cs typeface="Tahoma" panose="020B0604030504040204" pitchFamily="34" charset="0"/>
              </a:rPr>
              <a:t>сан нь өмнөх оны мөн үеийнхээс 1-ээр буурчээ.</a:t>
            </a:r>
            <a:r>
              <a:rPr lang="mn-MN" dirty="0" smtClean="0">
                <a:latin typeface="Tahoma" panose="020B0604030504040204" pitchFamily="34" charset="0"/>
                <a:ea typeface="Tahoma" panose="020B0604030504040204" pitchFamily="34" charset="0"/>
                <a:cs typeface="Tahoma" panose="020B0604030504040204" pitchFamily="34" charset="0"/>
              </a:rPr>
              <a:t>.</a:t>
            </a:r>
            <a:endParaRPr lang="en-US" dirty="0" smtClean="0">
              <a:latin typeface="Tahoma" pitchFamily="34" charset="0"/>
              <a:ea typeface="Tahoma" pitchFamily="34" charset="0"/>
              <a:cs typeface="Tahoma" pitchFamily="34" charset="0"/>
            </a:endParaRPr>
          </a:p>
          <a:p>
            <a:pPr algn="just"/>
            <a:endParaRPr lang="en-US" dirty="0" smtClean="0">
              <a:latin typeface="Tahoma" pitchFamily="34" charset="0"/>
              <a:ea typeface="Tahoma" pitchFamily="34" charset="0"/>
              <a:cs typeface="Tahoma" pitchFamily="34" charset="0"/>
            </a:endParaRPr>
          </a:p>
          <a:p>
            <a:pPr algn="just"/>
            <a:endParaRPr lang="en-US" dirty="0" smtClean="0">
              <a:latin typeface="Tahoma" pitchFamily="34" charset="0"/>
              <a:ea typeface="Tahoma" pitchFamily="34" charset="0"/>
              <a:cs typeface="Tahoma" pitchFamily="34" charset="0"/>
            </a:endParaRPr>
          </a:p>
          <a:p>
            <a:pPr algn="just"/>
            <a:r>
              <a:rPr lang="en-US" dirty="0" smtClean="0">
                <a:latin typeface="Tahoma" pitchFamily="34" charset="0"/>
                <a:ea typeface="Tahoma" pitchFamily="34" charset="0"/>
                <a:cs typeface="Tahoma" pitchFamily="34" charset="0"/>
              </a:rPr>
              <a:t>  </a:t>
            </a:r>
            <a:endPar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aphicFrame>
        <p:nvGraphicFramePr>
          <p:cNvPr id="9" name="Chart 8"/>
          <p:cNvGraphicFramePr/>
          <p:nvPr>
            <p:extLst>
              <p:ext uri="{D42A27DB-BD31-4B8C-83A1-F6EECF244321}">
                <p14:modId xmlns:p14="http://schemas.microsoft.com/office/powerpoint/2010/main" val="2628603423"/>
              </p:ext>
            </p:extLst>
          </p:nvPr>
        </p:nvGraphicFramePr>
        <p:xfrm>
          <a:off x="1200149" y="3011000"/>
          <a:ext cx="4410075" cy="3378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411596978"/>
              </p:ext>
            </p:extLst>
          </p:nvPr>
        </p:nvGraphicFramePr>
        <p:xfrm>
          <a:off x="6257924" y="3011000"/>
          <a:ext cx="5618389" cy="337891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1904999" y="762000"/>
            <a:ext cx="9938657"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pic>
        <p:nvPicPr>
          <p:cNvPr id="3" name="Picture 72"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23" y="1192885"/>
            <a:ext cx="993334" cy="10060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990601"/>
            <a:ext cx="6553200" cy="1077218"/>
          </a:xfrm>
          <a:prstGeom prst="rect">
            <a:avLst/>
          </a:prstGeom>
        </p:spPr>
        <p:txBody>
          <a:bodyPr wrap="square">
            <a:spAutoFit/>
          </a:bodyPr>
          <a:lstStyle/>
          <a:p>
            <a:pPr algn="just"/>
            <a:endParaRPr lang="en-US" dirty="0" smtClean="0">
              <a:latin typeface="Arial" pitchFamily="34" charset="0"/>
              <a:cs typeface="Arial" pitchFamily="34" charset="0"/>
            </a:endParaRPr>
          </a:p>
          <a:p>
            <a:pPr algn="just" fontAlgn="base">
              <a:spcBef>
                <a:spcPct val="0"/>
              </a:spcBef>
              <a:spcAft>
                <a:spcPct val="0"/>
              </a:spcAft>
            </a:pPr>
            <a:endParaRPr lang="en-US" dirty="0">
              <a:latin typeface="Tahoma" panose="020B0604030504040204" pitchFamily="34" charset="0"/>
              <a:ea typeface="Tahoma" panose="020B0604030504040204" pitchFamily="34" charset="0"/>
              <a:cs typeface="Tahoma" panose="020B0604030504040204" pitchFamily="34" charset="0"/>
            </a:endParaRPr>
          </a:p>
          <a:p>
            <a:pPr lvl="0" algn="just" fontAlgn="base">
              <a:spcBef>
                <a:spcPct val="0"/>
              </a:spcBef>
              <a:spcAft>
                <a:spcPct val="0"/>
              </a:spcAft>
            </a:pPr>
            <a:endParaRPr lang="mn-MN"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1"/>
          <p:cNvSpPr>
            <a:spLocks noChangeArrowheads="1"/>
          </p:cNvSpPr>
          <p:nvPr/>
        </p:nvSpPr>
        <p:spPr bwMode="auto">
          <a:xfrm>
            <a:off x="1926771" y="1143001"/>
            <a:ext cx="990599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201</a:t>
            </a:r>
            <a:r>
              <a:rPr lang="mn-MN" sz="2000" dirty="0">
                <a:latin typeface="Tahoma" panose="020B0604030504040204" pitchFamily="34" charset="0"/>
                <a:ea typeface="Tahoma" panose="020B0604030504040204" pitchFamily="34" charset="0"/>
                <a:cs typeface="Tahoma" panose="020B0604030504040204" pitchFamily="34" charset="0"/>
              </a:rPr>
              <a:t>6</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оны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эхний</a:t>
            </a:r>
            <a:r>
              <a:rPr lang="en-US" sz="2000" dirty="0">
                <a:latin typeface="Tahoma" panose="020B0604030504040204" pitchFamily="34" charset="0"/>
                <a:ea typeface="Tahoma" panose="020B0604030504040204" pitchFamily="34" charset="0"/>
                <a:cs typeface="Tahoma" panose="020B0604030504040204" pitchFamily="34" charset="0"/>
              </a:rPr>
              <a:t> </a:t>
            </a:r>
            <a:r>
              <a:rPr lang="mn-MN" sz="2000" dirty="0">
                <a:latin typeface="Tahoma" panose="020B0604030504040204" pitchFamily="34" charset="0"/>
                <a:ea typeface="Tahoma" panose="020B0604030504040204" pitchFamily="34" charset="0"/>
                <a:cs typeface="Tahoma" panose="020B0604030504040204" pitchFamily="34" charset="0"/>
              </a:rPr>
              <a:t>3</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сарын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байдлаар</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аймгийн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хэмжээгээр</a:t>
            </a:r>
            <a:r>
              <a:rPr lang="en-US" sz="2000" dirty="0">
                <a:latin typeface="Tahoma" panose="020B0604030504040204" pitchFamily="34" charset="0"/>
                <a:ea typeface="Tahoma" panose="020B0604030504040204" pitchFamily="34" charset="0"/>
                <a:cs typeface="Tahoma" panose="020B0604030504040204" pitchFamily="34" charset="0"/>
              </a:rPr>
              <a:t>  </a:t>
            </a:r>
            <a:r>
              <a:rPr lang="mn-MN" sz="2000" dirty="0">
                <a:latin typeface="Tahoma" panose="020B0604030504040204" pitchFamily="34" charset="0"/>
                <a:ea typeface="Tahoma" panose="020B0604030504040204" pitchFamily="34" charset="0"/>
                <a:cs typeface="Tahoma" panose="020B0604030504040204" pitchFamily="34" charset="0"/>
              </a:rPr>
              <a:t>363 эх амаржиж</a:t>
            </a:r>
            <a:r>
              <a:rPr lang="en-US" sz="2000" dirty="0">
                <a:latin typeface="Tahoma" panose="020B0604030504040204" pitchFamily="34" charset="0"/>
                <a:ea typeface="Tahoma" panose="020B0604030504040204" pitchFamily="34" charset="0"/>
                <a:cs typeface="Tahoma" panose="020B0604030504040204" pitchFamily="34" charset="0"/>
              </a:rPr>
              <a:t>, </a:t>
            </a:r>
            <a:r>
              <a:rPr lang="mn-MN" sz="2000" dirty="0">
                <a:latin typeface="Tahoma" panose="020B0604030504040204" pitchFamily="34" charset="0"/>
                <a:ea typeface="Tahoma" panose="020B0604030504040204" pitchFamily="34" charset="0"/>
                <a:cs typeface="Tahoma" panose="020B0604030504040204" pitchFamily="34" charset="0"/>
              </a:rPr>
              <a:t>87</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хүн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нас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барсан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нь</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урьд</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оны</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мөн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үеэс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төрөлт</a:t>
            </a:r>
            <a:r>
              <a:rPr lang="en-US" sz="2000" dirty="0">
                <a:latin typeface="Tahoma" panose="020B0604030504040204" pitchFamily="34" charset="0"/>
                <a:ea typeface="Tahoma" panose="020B0604030504040204" pitchFamily="34" charset="0"/>
                <a:cs typeface="Tahoma" panose="020B0604030504040204" pitchFamily="34" charset="0"/>
              </a:rPr>
              <a:t> </a:t>
            </a:r>
            <a:r>
              <a:rPr lang="mn-MN" sz="2000" dirty="0">
                <a:latin typeface="Tahoma" panose="020B0604030504040204" pitchFamily="34" charset="0"/>
                <a:ea typeface="Tahoma" panose="020B0604030504040204" pitchFamily="34" charset="0"/>
                <a:cs typeface="Tahoma" panose="020B0604030504040204" pitchFamily="34" charset="0"/>
              </a:rPr>
              <a:t>5.2 хувиар, </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нас</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баралт</a:t>
            </a:r>
            <a:r>
              <a:rPr lang="mn-MN" sz="2000" dirty="0">
                <a:latin typeface="Tahoma" panose="020B0604030504040204" pitchFamily="34" charset="0"/>
                <a:ea typeface="Tahoma" panose="020B0604030504040204" pitchFamily="34" charset="0"/>
                <a:cs typeface="Tahoma" panose="020B0604030504040204" pitchFamily="34" charset="0"/>
              </a:rPr>
              <a:t> 11.5</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хувиар</a:t>
            </a:r>
            <a:r>
              <a:rPr lang="en-US" sz="2000" dirty="0">
                <a:latin typeface="Tahoma" panose="020B0604030504040204" pitchFamily="34" charset="0"/>
                <a:ea typeface="Tahoma" panose="020B0604030504040204" pitchFamily="34" charset="0"/>
                <a:cs typeface="Tahoma" panose="020B0604030504040204" pitchFamily="34" charset="0"/>
              </a:rPr>
              <a:t>  </a:t>
            </a:r>
            <a:r>
              <a:rPr lang="mn-MN" sz="2000" dirty="0">
                <a:latin typeface="Tahoma" panose="020B0604030504040204" pitchFamily="34" charset="0"/>
                <a:ea typeface="Tahoma" panose="020B0604030504040204" pitchFamily="34" charset="0"/>
                <a:cs typeface="Tahoma" panose="020B0604030504040204" pitchFamily="34" charset="0"/>
              </a:rPr>
              <a:t>өссөн</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байна</a:t>
            </a:r>
            <a:r>
              <a:rPr lang="en-US" sz="2000"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8" name="Chart 7"/>
          <p:cNvGraphicFramePr/>
          <p:nvPr>
            <p:extLst>
              <p:ext uri="{D42A27DB-BD31-4B8C-83A1-F6EECF244321}">
                <p14:modId xmlns:p14="http://schemas.microsoft.com/office/powerpoint/2010/main" val="3512350153"/>
              </p:ext>
            </p:extLst>
          </p:nvPr>
        </p:nvGraphicFramePr>
        <p:xfrm>
          <a:off x="2247900" y="2296420"/>
          <a:ext cx="8534400" cy="34947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4" name="Straight Connector 3"/>
          <p:cNvCxnSpPr/>
          <p:nvPr/>
        </p:nvCxnSpPr>
        <p:spPr>
          <a:xfrm flipV="1">
            <a:off x="1066800" y="2351314"/>
            <a:ext cx="10733314" cy="1088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5" name="Picture 71" descr="4"/>
          <p:cNvPicPr>
            <a:picLocks noChangeAspect="1" noChangeArrowheads="1"/>
          </p:cNvPicPr>
          <p:nvPr/>
        </p:nvPicPr>
        <p:blipFill>
          <a:blip r:embed="rId2" cstate="print"/>
          <a:srcRect/>
          <a:stretch>
            <a:fillRect/>
          </a:stretch>
        </p:blipFill>
        <p:spPr bwMode="auto">
          <a:xfrm>
            <a:off x="990600" y="685800"/>
            <a:ext cx="1084263" cy="1082555"/>
          </a:xfrm>
          <a:prstGeom prst="rect">
            <a:avLst/>
          </a:prstGeom>
          <a:noFill/>
        </p:spPr>
      </p:pic>
      <p:sp>
        <p:nvSpPr>
          <p:cNvPr id="6" name="Rectangle 3"/>
          <p:cNvSpPr>
            <a:spLocks noChangeArrowheads="1"/>
          </p:cNvSpPr>
          <p:nvPr/>
        </p:nvSpPr>
        <p:spPr bwMode="auto">
          <a:xfrm>
            <a:off x="2285999" y="514051"/>
            <a:ext cx="950322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kumimoji="0" lang="en-US" sz="11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u-ES" dirty="0">
                <a:latin typeface="Tahoma" panose="020B0604030504040204" pitchFamily="34" charset="0"/>
                <a:ea typeface="Tahoma" panose="020B0604030504040204" pitchFamily="34" charset="0"/>
                <a:cs typeface="Tahoma" panose="020B0604030504040204" pitchFamily="34" charset="0"/>
              </a:rPr>
              <a:t>Аймгийн хөдөлмөрийн захад сарын эхэнд бүртгэлтэй ажил идэвхтэй  эрж байгаа </a:t>
            </a:r>
            <a:r>
              <a:rPr lang="en-US" dirty="0">
                <a:latin typeface="Tahoma" panose="020B0604030504040204" pitchFamily="34" charset="0"/>
                <a:ea typeface="Tahoma" panose="020B0604030504040204" pitchFamily="34" charset="0"/>
                <a:cs typeface="Tahoma" panose="020B0604030504040204" pitchFamily="34" charset="0"/>
              </a:rPr>
              <a:t>786 </a:t>
            </a:r>
            <a:r>
              <a:rPr lang="eu-ES" dirty="0">
                <a:latin typeface="Tahoma" panose="020B0604030504040204" pitchFamily="34" charset="0"/>
                <a:ea typeface="Tahoma" panose="020B0604030504040204" pitchFamily="34" charset="0"/>
                <a:cs typeface="Tahoma" panose="020B0604030504040204" pitchFamily="34" charset="0"/>
              </a:rPr>
              <a:t>хүн байгаагаас тайлант сард </a:t>
            </a:r>
            <a:r>
              <a:rPr lang="en-US" dirty="0">
                <a:latin typeface="Tahoma" panose="020B0604030504040204" pitchFamily="34" charset="0"/>
                <a:ea typeface="Tahoma" panose="020B0604030504040204" pitchFamily="34" charset="0"/>
                <a:cs typeface="Tahoma" panose="020B0604030504040204" pitchFamily="34" charset="0"/>
              </a:rPr>
              <a:t>296</a:t>
            </a:r>
            <a:r>
              <a:rPr lang="eu-ES" dirty="0">
                <a:latin typeface="Tahoma" panose="020B0604030504040204" pitchFamily="34" charset="0"/>
                <a:ea typeface="Tahoma" panose="020B0604030504040204" pitchFamily="34" charset="0"/>
                <a:cs typeface="Tahoma" panose="020B0604030504040204" pitchFamily="34" charset="0"/>
              </a:rPr>
              <a:t>  хүн шинээр бүртгэгдэж, </a:t>
            </a:r>
            <a:r>
              <a:rPr lang="mn-MN" dirty="0">
                <a:latin typeface="Tahoma" panose="020B0604030504040204" pitchFamily="34" charset="0"/>
                <a:ea typeface="Tahoma" panose="020B0604030504040204" pitchFamily="34" charset="0"/>
                <a:cs typeface="Tahoma" panose="020B0604030504040204" pitchFamily="34" charset="0"/>
              </a:rPr>
              <a:t>бүртгэлээс </a:t>
            </a:r>
            <a:r>
              <a:rPr lang="en-US" dirty="0">
                <a:latin typeface="Tahoma" panose="020B0604030504040204" pitchFamily="34" charset="0"/>
                <a:ea typeface="Tahoma" panose="020B0604030504040204" pitchFamily="34" charset="0"/>
                <a:cs typeface="Tahoma" panose="020B0604030504040204" pitchFamily="34" charset="0"/>
              </a:rPr>
              <a:t>16</a:t>
            </a:r>
            <a:r>
              <a:rPr lang="mn-MN" dirty="0">
                <a:latin typeface="Tahoma" panose="020B0604030504040204" pitchFamily="34" charset="0"/>
                <a:ea typeface="Tahoma" panose="020B0604030504040204" pitchFamily="34" charset="0"/>
                <a:cs typeface="Tahoma" panose="020B0604030504040204" pitchFamily="34" charset="0"/>
              </a:rPr>
              <a:t>3 хүн хасагдсан бөгөөд</a:t>
            </a:r>
            <a:r>
              <a:rPr lang="eu-ES" dirty="0">
                <a:latin typeface="Tahoma" panose="020B0604030504040204" pitchFamily="34" charset="0"/>
                <a:ea typeface="Tahoma" panose="020B0604030504040204" pitchFamily="34" charset="0"/>
                <a:cs typeface="Tahoma" panose="020B0604030504040204" pitchFamily="34" charset="0"/>
              </a:rPr>
              <a:t> тайлант сарын эцэст </a:t>
            </a:r>
            <a:r>
              <a:rPr lang="en-US" dirty="0">
                <a:latin typeface="Tahoma" panose="020B0604030504040204" pitchFamily="34" charset="0"/>
                <a:ea typeface="Tahoma" panose="020B0604030504040204" pitchFamily="34" charset="0"/>
                <a:cs typeface="Tahoma" panose="020B0604030504040204" pitchFamily="34" charset="0"/>
              </a:rPr>
              <a:t>919 </a:t>
            </a:r>
            <a:r>
              <a:rPr lang="eu-ES" dirty="0">
                <a:latin typeface="Tahoma" panose="020B0604030504040204" pitchFamily="34" charset="0"/>
                <a:ea typeface="Tahoma" panose="020B0604030504040204" pitchFamily="34" charset="0"/>
                <a:cs typeface="Tahoma" panose="020B0604030504040204" pitchFamily="34" charset="0"/>
              </a:rPr>
              <a:t>хүн бүртгэлтэй болсон байна.</a:t>
            </a:r>
            <a:r>
              <a:rPr lang="mn-MN" dirty="0">
                <a:latin typeface="Tahoma" panose="020B0604030504040204" pitchFamily="34" charset="0"/>
                <a:ea typeface="Tahoma" panose="020B0604030504040204" pitchFamily="34" charset="0"/>
                <a:cs typeface="Tahoma" panose="020B0604030504040204" pitchFamily="34" charset="0"/>
              </a:rPr>
              <a:t> Энэ нь өнгөрсөн оны мөн үеэс </a:t>
            </a:r>
            <a:r>
              <a:rPr lang="en-US" dirty="0">
                <a:latin typeface="Tahoma" panose="020B0604030504040204" pitchFamily="34" charset="0"/>
                <a:ea typeface="Tahoma" panose="020B0604030504040204" pitchFamily="34" charset="0"/>
                <a:cs typeface="Tahoma" panose="020B0604030504040204" pitchFamily="34" charset="0"/>
              </a:rPr>
              <a:t>359 </a:t>
            </a:r>
            <a:r>
              <a:rPr lang="mn-MN" dirty="0">
                <a:latin typeface="Tahoma" panose="020B0604030504040204" pitchFamily="34" charset="0"/>
                <a:ea typeface="Tahoma" panose="020B0604030504040204" pitchFamily="34" charset="0"/>
                <a:cs typeface="Tahoma" panose="020B0604030504040204" pitchFamily="34" charset="0"/>
              </a:rPr>
              <a:t>хүнээр буюу </a:t>
            </a:r>
            <a:r>
              <a:rPr lang="en-US" dirty="0">
                <a:latin typeface="Tahoma" panose="020B0604030504040204" pitchFamily="34" charset="0"/>
                <a:ea typeface="Tahoma" panose="020B0604030504040204" pitchFamily="34" charset="0"/>
                <a:cs typeface="Tahoma" panose="020B0604030504040204" pitchFamily="34" charset="0"/>
              </a:rPr>
              <a:t>60.9</a:t>
            </a:r>
            <a:r>
              <a:rPr lang="mn-MN" dirty="0">
                <a:latin typeface="Tahoma" panose="020B0604030504040204" pitchFamily="34" charset="0"/>
                <a:ea typeface="Tahoma" panose="020B0604030504040204" pitchFamily="34" charset="0"/>
                <a:cs typeface="Tahoma" panose="020B0604030504040204" pitchFamily="34" charset="0"/>
              </a:rPr>
              <a:t> хувиар өсчээ.</a:t>
            </a:r>
            <a:endParaRPr lang="en-US" dirty="0">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Chart 10"/>
          <p:cNvGraphicFramePr/>
          <p:nvPr>
            <p:extLst>
              <p:ext uri="{D42A27DB-BD31-4B8C-83A1-F6EECF244321}">
                <p14:modId xmlns:p14="http://schemas.microsoft.com/office/powerpoint/2010/main" val="3271519763"/>
              </p:ext>
            </p:extLst>
          </p:nvPr>
        </p:nvGraphicFramePr>
        <p:xfrm>
          <a:off x="1285875" y="3176587"/>
          <a:ext cx="4967287" cy="2843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684532484"/>
              </p:ext>
            </p:extLst>
          </p:nvPr>
        </p:nvGraphicFramePr>
        <p:xfrm>
          <a:off x="6253162" y="3176586"/>
          <a:ext cx="5536066" cy="284321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1160101" y="2507783"/>
            <a:ext cx="5093061" cy="523220"/>
          </a:xfrm>
          <a:prstGeom prst="rect">
            <a:avLst/>
          </a:prstGeom>
        </p:spPr>
        <p:txBody>
          <a:bodyPr wrap="none">
            <a:spAutoFit/>
          </a:bodyPr>
          <a:lstStyle/>
          <a:p>
            <a:pPr algn="ctr"/>
            <a:r>
              <a:rPr lang="mn-MN" sz="1400" dirty="0">
                <a:latin typeface="Tahoma" panose="020B0604030504040204" pitchFamily="34" charset="0"/>
                <a:ea typeface="Tahoma" panose="020B0604030504040204" pitchFamily="34" charset="0"/>
                <a:cs typeface="Tahoma" panose="020B0604030504040204" pitchFamily="34" charset="0"/>
              </a:rPr>
              <a:t>Хөдөлмөрийн хэлтэст шинээр бүртгүүлсэн </a:t>
            </a:r>
            <a:r>
              <a:rPr lang="mn-MN" sz="1400" dirty="0" smtClean="0">
                <a:latin typeface="Tahoma" panose="020B0604030504040204" pitchFamily="34" charset="0"/>
                <a:ea typeface="Tahoma" panose="020B0604030504040204" pitchFamily="34" charset="0"/>
                <a:cs typeface="Tahoma" panose="020B0604030504040204" pitchFamily="34" charset="0"/>
              </a:rPr>
              <a:t>болон</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algn="ctr"/>
            <a:r>
              <a:rPr lang="mn-MN" sz="1400" dirty="0">
                <a:latin typeface="Tahoma" panose="020B0604030504040204" pitchFamily="34" charset="0"/>
                <a:ea typeface="Tahoma" panose="020B0604030504040204" pitchFamily="34" charset="0"/>
                <a:cs typeface="Tahoma" panose="020B0604030504040204" pitchFamily="34" charset="0"/>
              </a:rPr>
              <a:t>ажилд орсон иргэд, жил бүрийн </a:t>
            </a:r>
            <a:r>
              <a:rPr lang="en-US" sz="1400" dirty="0" smtClean="0">
                <a:latin typeface="Tahoma" panose="020B0604030504040204" pitchFamily="34" charset="0"/>
                <a:ea typeface="Tahoma" panose="020B0604030504040204" pitchFamily="34" charset="0"/>
                <a:cs typeface="Tahoma" panose="020B0604030504040204" pitchFamily="34" charset="0"/>
              </a:rPr>
              <a:t>3 </a:t>
            </a:r>
            <a:r>
              <a:rPr lang="mn-MN" sz="1400" dirty="0">
                <a:latin typeface="Tahoma" panose="020B0604030504040204" pitchFamily="34" charset="0"/>
                <a:ea typeface="Tahoma" panose="020B0604030504040204" pitchFamily="34" charset="0"/>
                <a:cs typeface="Tahoma" panose="020B0604030504040204" pitchFamily="34" charset="0"/>
              </a:rPr>
              <a:t> сарын эцсийн байдлаар</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7506360" y="2507783"/>
            <a:ext cx="3239991" cy="523220"/>
          </a:xfrm>
          <a:prstGeom prst="rect">
            <a:avLst/>
          </a:prstGeom>
        </p:spPr>
        <p:txBody>
          <a:bodyPr wrap="none">
            <a:spAutoFit/>
          </a:bodyPr>
          <a:lstStyle/>
          <a:p>
            <a:pPr algn="ctr"/>
            <a:r>
              <a:rPr lang="mn-MN" sz="1400" dirty="0">
                <a:latin typeface="Tahoma" panose="020B0604030504040204" pitchFamily="34" charset="0"/>
                <a:ea typeface="Tahoma" panose="020B0604030504040204" pitchFamily="34" charset="0"/>
                <a:cs typeface="Tahoma" panose="020B0604030504040204" pitchFamily="34" charset="0"/>
              </a:rPr>
              <a:t>Ажил хайгч иргэд, </a:t>
            </a:r>
            <a:r>
              <a:rPr lang="mn-MN" sz="1400" dirty="0" smtClean="0">
                <a:latin typeface="Tahoma" panose="020B0604030504040204" pitchFamily="34" charset="0"/>
                <a:ea typeface="Tahoma" panose="020B0604030504040204" pitchFamily="34" charset="0"/>
                <a:cs typeface="Tahoma" panose="020B0604030504040204" pitchFamily="34" charset="0"/>
              </a:rPr>
              <a:t>боловсролын</a:t>
            </a:r>
            <a:r>
              <a:rPr lang="en-US" sz="1400" dirty="0" smtClean="0">
                <a:latin typeface="Tahoma" panose="020B0604030504040204" pitchFamily="34" charset="0"/>
                <a:ea typeface="Tahoma" panose="020B0604030504040204" pitchFamily="34" charset="0"/>
                <a:cs typeface="Tahoma" panose="020B0604030504040204" pitchFamily="34" charset="0"/>
              </a:rPr>
              <a:t> </a:t>
            </a:r>
          </a:p>
          <a:p>
            <a:pPr algn="ctr"/>
            <a:r>
              <a:rPr lang="mn-MN" sz="1400" dirty="0" smtClean="0">
                <a:latin typeface="Tahoma" panose="020B0604030504040204" pitchFamily="34" charset="0"/>
                <a:ea typeface="Tahoma" panose="020B0604030504040204" pitchFamily="34" charset="0"/>
                <a:cs typeface="Tahoma" panose="020B0604030504040204" pitchFamily="34" charset="0"/>
              </a:rPr>
              <a:t>түвшингээр</a:t>
            </a:r>
            <a:r>
              <a:rPr lang="mn-MN" sz="1400" dirty="0">
                <a:latin typeface="Tahoma" panose="020B0604030504040204" pitchFamily="34" charset="0"/>
                <a:ea typeface="Tahoma" panose="020B0604030504040204" pitchFamily="34" charset="0"/>
                <a:cs typeface="Tahoma" panose="020B0604030504040204" pitchFamily="34" charset="0"/>
              </a:rPr>
              <a:t>, 2016 оны </a:t>
            </a:r>
            <a:r>
              <a:rPr lang="en-US" sz="1400" dirty="0">
                <a:latin typeface="Tahoma" panose="020B0604030504040204" pitchFamily="34" charset="0"/>
                <a:ea typeface="Tahoma" panose="020B0604030504040204" pitchFamily="34" charset="0"/>
                <a:cs typeface="Tahoma" panose="020B0604030504040204" pitchFamily="34" charset="0"/>
              </a:rPr>
              <a:t>3</a:t>
            </a:r>
            <a:r>
              <a:rPr lang="mn-MN" sz="1400" dirty="0">
                <a:latin typeface="Tahoma" panose="020B0604030504040204" pitchFamily="34" charset="0"/>
                <a:ea typeface="Tahoma" panose="020B0604030504040204" pitchFamily="34" charset="0"/>
                <a:cs typeface="Tahoma" panose="020B0604030504040204" pitchFamily="34" charset="0"/>
              </a:rPr>
              <a:t> сар, хувиар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3"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4" name="Straight Connector 3"/>
          <p:cNvCxnSpPr/>
          <p:nvPr/>
        </p:nvCxnSpPr>
        <p:spPr>
          <a:xfrm>
            <a:off x="1066800" y="22860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2276474" y="636656"/>
            <a:ext cx="9492343"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b="1" dirty="0" smtClean="0">
                <a:latin typeface="Tahoma" panose="020B0604030504040204" pitchFamily="34" charset="0"/>
                <a:ea typeface="Tahoma" panose="020B0604030504040204" pitchFamily="34" charset="0"/>
                <a:cs typeface="Tahoma" panose="020B0604030504040204" pitchFamily="34" charset="0"/>
              </a:rPr>
              <a:t>Нийгмийн даатгалын үйлчилгээ</a:t>
            </a:r>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r>
              <a:rPr lang="mn-MN"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орлого 2016 оны эхний 3 сард 4239.5 сая төгрөг төвлөрч, төлөвлөгөөний биелэлт 72.8 хувьтай байна. Харин нийгмийн сайн дурын даатгуулагчийн тоо төлөвлөснөөсөө 2.2 дахин өсч 2314 байгаа нь өмнөх оны мөн үеийнхтэй харьцуулахад   9.8  хувиар  буурсан  байна.</a:t>
            </a:r>
            <a:r>
              <a:rPr lang="mn-MN" dirty="0" smtClean="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FILESERVER\share\khorolmaa\Information logo\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685800"/>
            <a:ext cx="1010093" cy="1010093"/>
          </a:xfrm>
          <a:prstGeom prst="rect">
            <a:avLst/>
          </a:prstGeom>
          <a:noFill/>
          <a:ln>
            <a:noFill/>
          </a:ln>
        </p:spPr>
      </p:pic>
      <p:graphicFrame>
        <p:nvGraphicFramePr>
          <p:cNvPr id="10" name="Chart 9"/>
          <p:cNvGraphicFramePr/>
          <p:nvPr>
            <p:extLst>
              <p:ext uri="{D42A27DB-BD31-4B8C-83A1-F6EECF244321}">
                <p14:modId xmlns:p14="http://schemas.microsoft.com/office/powerpoint/2010/main" val="1278176139"/>
              </p:ext>
            </p:extLst>
          </p:nvPr>
        </p:nvGraphicFramePr>
        <p:xfrm>
          <a:off x="1648046" y="3019333"/>
          <a:ext cx="9439054" cy="318144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133725" y="2704091"/>
            <a:ext cx="6096000" cy="646331"/>
          </a:xfrm>
          <a:prstGeom prst="rect">
            <a:avLst/>
          </a:prstGeom>
        </p:spPr>
        <p:txBody>
          <a:bodyPr>
            <a:spAutoFit/>
          </a:bodyPr>
          <a:lstStyle/>
          <a:p>
            <a:pPr algn="ctr">
              <a:spcAft>
                <a:spcPts val="0"/>
              </a:spcAft>
            </a:pPr>
            <a:r>
              <a:rPr lang="mn-MN" dirty="0">
                <a:solidFill>
                  <a:srgbClr val="000000"/>
                </a:solidFill>
                <a:latin typeface="Arial" panose="020B0604020202020204" pitchFamily="34" charset="0"/>
                <a:ea typeface="Times New Roman" panose="02020603050405020304" pitchFamily="18" charset="0"/>
              </a:rPr>
              <a:t>Нийгмийн даатгалын сангийн орлого,төрлөөр, сая.төг </a:t>
            </a:r>
            <a:endParaRPr lang="en-US" sz="1400" dirty="0">
              <a:latin typeface="Times New Roman" panose="02020603050405020304" pitchFamily="18" charset="0"/>
              <a:ea typeface="Times New Roman" panose="02020603050405020304" pitchFamily="18" charset="0"/>
            </a:endParaRPr>
          </a:p>
          <a:p>
            <a:pPr algn="ctr">
              <a:spcAft>
                <a:spcPts val="0"/>
              </a:spcAft>
            </a:pPr>
            <a:r>
              <a:rPr lang="en-US" dirty="0">
                <a:solidFill>
                  <a:srgbClr val="000000"/>
                </a:solidFill>
                <a:latin typeface="Arial" panose="020B0604020202020204" pitchFamily="34" charset="0"/>
                <a:ea typeface="Times New Roman" panose="02020603050405020304" pitchFamily="18" charset="0"/>
              </a:rPr>
              <a:t>(</a:t>
            </a:r>
            <a:r>
              <a:rPr lang="mn-MN" dirty="0">
                <a:solidFill>
                  <a:srgbClr val="000000"/>
                </a:solidFill>
                <a:latin typeface="Arial" panose="020B0604020202020204" pitchFamily="34" charset="0"/>
                <a:ea typeface="Times New Roman" panose="02020603050405020304" pitchFamily="18" charset="0"/>
              </a:rPr>
              <a:t>оны эхний </a:t>
            </a:r>
            <a:r>
              <a:rPr lang="en-US" dirty="0">
                <a:solidFill>
                  <a:srgbClr val="000000"/>
                </a:solidFill>
                <a:latin typeface="Arial" panose="020B0604020202020204" pitchFamily="34" charset="0"/>
                <a:ea typeface="Times New Roman" panose="02020603050405020304" pitchFamily="18" charset="0"/>
              </a:rPr>
              <a:t>3</a:t>
            </a:r>
            <a:r>
              <a:rPr lang="mn-MN" dirty="0">
                <a:solidFill>
                  <a:srgbClr val="000000"/>
                </a:solidFill>
                <a:latin typeface="Arial" panose="020B0604020202020204" pitchFamily="34" charset="0"/>
                <a:ea typeface="Times New Roman" panose="02020603050405020304" pitchFamily="18" charset="0"/>
              </a:rPr>
              <a:t> сарын байдлаар</a:t>
            </a:r>
            <a:r>
              <a:rPr lang="en-US" dirty="0">
                <a:solidFill>
                  <a:srgbClr val="000000"/>
                </a:solidFill>
                <a:latin typeface="Arial" panose="020B0604020202020204" pitchFamily="34"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3"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4" name="Straight Connector 3"/>
          <p:cNvCxnSpPr/>
          <p:nvPr/>
        </p:nvCxnSpPr>
        <p:spPr>
          <a:xfrm>
            <a:off x="1066800" y="25908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2362199" y="854955"/>
            <a:ext cx="940525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b="1" dirty="0" smtClean="0">
                <a:latin typeface="Tahoma" panose="020B0604030504040204" pitchFamily="34" charset="0"/>
                <a:ea typeface="Tahoma" panose="020B0604030504040204" pitchFamily="34" charset="0"/>
                <a:cs typeface="Tahoma" panose="020B0604030504040204" pitchFamily="34" charset="0"/>
              </a:rPr>
              <a:t>Гэмт хэрэг</a:t>
            </a:r>
            <a:endParaRPr lang="en-US" dirty="0" smtClean="0">
              <a:latin typeface="Tahoma" panose="020B0604030504040204" pitchFamily="34" charset="0"/>
              <a:ea typeface="Tahoma" panose="020B0604030504040204" pitchFamily="34" charset="0"/>
              <a:cs typeface="Tahoma" panose="020B0604030504040204" pitchFamily="34" charset="0"/>
            </a:endParaRPr>
          </a:p>
          <a:p>
            <a:pPr algn="just"/>
            <a:r>
              <a:rPr lang="mn-MN" dirty="0">
                <a:latin typeface="Tahoma" panose="020B0604030504040204" pitchFamily="34" charset="0"/>
                <a:ea typeface="Tahoma" panose="020B0604030504040204" pitchFamily="34" charset="0"/>
                <a:cs typeface="Tahoma" panose="020B0604030504040204" pitchFamily="34" charset="0"/>
              </a:rPr>
              <a:t>2016 оны эхний 3 сарын байдлаар аймгийн хэмжээнд  гэмт хэрэг 93 гарсан нь өмнөх оны мөн үеэс 15 хэргээр буюу 13.9 хувиар буурсан үзүүлэлттэй байна. Оны эхний 3 сард гарсан нийт  гэмт хэргийн илрүүлэлт 70.0 хувьтай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Fileserver\share\khorolmaa\Information logo\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762000"/>
            <a:ext cx="1105786" cy="1041990"/>
          </a:xfrm>
          <a:prstGeom prst="rect">
            <a:avLst/>
          </a:prstGeom>
          <a:noFill/>
          <a:ln>
            <a:noFill/>
          </a:ln>
        </p:spPr>
      </p:pic>
      <p:sp>
        <p:nvSpPr>
          <p:cNvPr id="9" name="Rectangle 8"/>
          <p:cNvSpPr/>
          <p:nvPr/>
        </p:nvSpPr>
        <p:spPr>
          <a:xfrm>
            <a:off x="4572000" y="2754086"/>
            <a:ext cx="4343400" cy="338554"/>
          </a:xfrm>
          <a:prstGeom prst="rect">
            <a:avLst/>
          </a:prstGeom>
        </p:spPr>
        <p:txBody>
          <a:bodyPr wrap="square">
            <a:spAutoFit/>
          </a:bodyPr>
          <a:lstStyle/>
          <a:p>
            <a:pPr algn="just"/>
            <a:r>
              <a:rPr lang="mn-MN" sz="1600" dirty="0" smtClean="0">
                <a:latin typeface="Arial" pitchFamily="34" charset="0"/>
                <a:ea typeface="Tahoma" panose="020B0604030504040204" pitchFamily="34" charset="0"/>
                <a:cs typeface="Arial" pitchFamily="34" charset="0"/>
              </a:rPr>
              <a:t>Гэмт хэрэг</a:t>
            </a:r>
            <a:r>
              <a:rPr lang="en-US" sz="1600" dirty="0" smtClean="0">
                <a:latin typeface="Arial" pitchFamily="34" charset="0"/>
                <a:ea typeface="Tahoma" panose="020B0604030504040204" pitchFamily="34" charset="0"/>
                <a:cs typeface="Arial" pitchFamily="34" charset="0"/>
              </a:rPr>
              <a:t> 2012-2016 </a:t>
            </a:r>
            <a:r>
              <a:rPr lang="mn-MN" sz="1600" dirty="0" smtClean="0">
                <a:latin typeface="Arial" pitchFamily="34" charset="0"/>
                <a:ea typeface="Tahoma" panose="020B0604030504040204" pitchFamily="34" charset="0"/>
                <a:cs typeface="Arial" pitchFamily="34" charset="0"/>
              </a:rPr>
              <a:t>оны </a:t>
            </a:r>
            <a:r>
              <a:rPr lang="en-US" sz="1600" dirty="0" smtClean="0">
                <a:latin typeface="Arial" pitchFamily="34" charset="0"/>
                <a:ea typeface="Tahoma" panose="020B0604030504040204" pitchFamily="34" charset="0"/>
                <a:cs typeface="Arial" pitchFamily="34" charset="0"/>
              </a:rPr>
              <a:t>3</a:t>
            </a:r>
            <a:r>
              <a:rPr lang="mn-MN" sz="1600" dirty="0" smtClean="0">
                <a:latin typeface="Arial" pitchFamily="34" charset="0"/>
                <a:ea typeface="Tahoma" panose="020B0604030504040204" pitchFamily="34" charset="0"/>
                <a:cs typeface="Arial" pitchFamily="34" charset="0"/>
              </a:rPr>
              <a:t> сар</a:t>
            </a:r>
            <a:endParaRPr lang="en-US" sz="1600" dirty="0" smtClean="0">
              <a:latin typeface="Arial" pitchFamily="34" charset="0"/>
              <a:ea typeface="Tahoma" panose="020B0604030504040204" pitchFamily="34" charset="0"/>
              <a:cs typeface="Arial" pitchFamily="34" charset="0"/>
            </a:endParaRPr>
          </a:p>
        </p:txBody>
      </p:sp>
      <p:graphicFrame>
        <p:nvGraphicFramePr>
          <p:cNvPr id="11" name="Chart 10"/>
          <p:cNvGraphicFramePr/>
          <p:nvPr>
            <p:extLst>
              <p:ext uri="{D42A27DB-BD31-4B8C-83A1-F6EECF244321}">
                <p14:modId xmlns:p14="http://schemas.microsoft.com/office/powerpoint/2010/main" val="2890116253"/>
              </p:ext>
            </p:extLst>
          </p:nvPr>
        </p:nvGraphicFramePr>
        <p:xfrm>
          <a:off x="1695893" y="3092641"/>
          <a:ext cx="9838882" cy="30890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329543" y="762000"/>
            <a:ext cx="9405257" cy="15388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Үнэ</a:t>
            </a:r>
            <a:endParaRPr kumimoji="0" lang="en-US"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Хэрэглээний</a:t>
            </a:r>
            <a:r>
              <a:rPr kumimoji="0" lang="en-US"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1600" b="1"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үнийн</a:t>
            </a:r>
            <a:r>
              <a:rPr kumimoji="0" lang="en-US"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US" sz="1600" b="1"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индекс</a:t>
            </a:r>
            <a:endParaRPr kumimoji="0" lang="en-US" sz="16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600" dirty="0" err="1">
                <a:latin typeface="Tahoma" panose="020B0604030504040204" pitchFamily="34" charset="0"/>
                <a:ea typeface="Tahoma" panose="020B0604030504040204" pitchFamily="34" charset="0"/>
                <a:cs typeface="Tahoma" panose="020B0604030504040204" pitchFamily="34" charset="0"/>
              </a:rPr>
              <a:t>Хэрэглээний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үнийн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индекс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гэдэг</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нь</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хэрэглэгчдийн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худалдаж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авсан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бараа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үйлчилгээний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нэр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төрөл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өөрчлөлтгүй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тогтвортой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байхад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үнэ</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дунджаар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хэрхэн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өөрчлөгдөж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буйг</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хэмждэг</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үзүүлэлт</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юм</a:t>
            </a:r>
            <a:r>
              <a:rPr lang="en-US" sz="1600" dirty="0">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D:\BAYAN\My Pictures\STAT-LOGO\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395" y="1142324"/>
            <a:ext cx="999837" cy="1002838"/>
          </a:xfrm>
          <a:prstGeom prst="rect">
            <a:avLst/>
          </a:prstGeom>
          <a:noFill/>
          <a:ln>
            <a:noFill/>
          </a:ln>
          <a:effectLst>
            <a:outerShdw blurRad="50800" dist="38100" dir="8100000" algn="tr" rotWithShape="0">
              <a:srgbClr val="4F81BD">
                <a:lumMod val="40000"/>
                <a:lumOff val="60000"/>
                <a:alpha val="40000"/>
              </a:srgbClr>
            </a:outerShdw>
          </a:effectLst>
        </p:spPr>
      </p:pic>
      <p:sp>
        <p:nvSpPr>
          <p:cNvPr id="10242" name="Rectangle 2"/>
          <p:cNvSpPr>
            <a:spLocks noChangeArrowheads="1"/>
          </p:cNvSpPr>
          <p:nvPr/>
        </p:nvSpPr>
        <p:spPr bwMode="auto">
          <a:xfrm>
            <a:off x="3091543" y="2405743"/>
            <a:ext cx="549728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Өмнөговь</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аймгийн</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хэрэглээний</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үнийн</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индекс</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572517"/>
              </p:ext>
            </p:extLst>
          </p:nvPr>
        </p:nvGraphicFramePr>
        <p:xfrm>
          <a:off x="2089231" y="2965291"/>
          <a:ext cx="7254794" cy="3159281"/>
        </p:xfrm>
        <a:graphic>
          <a:graphicData uri="http://schemas.openxmlformats.org/drawingml/2006/table">
            <a:tbl>
              <a:tblPr firstRow="1" firstCol="1" bandRow="1">
                <a:tableStyleId>{5940675A-B579-460E-94D1-54222C63F5DA}</a:tableStyleId>
              </a:tblPr>
              <a:tblGrid>
                <a:gridCol w="4774712"/>
                <a:gridCol w="826694"/>
                <a:gridCol w="826694"/>
                <a:gridCol w="826694"/>
              </a:tblGrid>
              <a:tr h="193821">
                <a:tc rowSpan="2">
                  <a:txBody>
                    <a:bodyPr/>
                    <a:lstStyle/>
                    <a:p>
                      <a:pPr algn="ctr">
                        <a:spcAft>
                          <a:spcPts val="0"/>
                        </a:spcAft>
                      </a:pPr>
                      <a:r>
                        <a:rPr lang="en-US" sz="1200" dirty="0" err="1">
                          <a:effectLst/>
                        </a:rPr>
                        <a:t>Барааны</a:t>
                      </a:r>
                      <a:r>
                        <a:rPr lang="en-US" sz="1200" dirty="0">
                          <a:effectLst/>
                        </a:rPr>
                        <a:t> </a:t>
                      </a:r>
                      <a:r>
                        <a:rPr lang="en-US" sz="1200" dirty="0" err="1">
                          <a:effectLst/>
                        </a:rPr>
                        <a:t>бүлгээр</a:t>
                      </a:r>
                      <a:endParaRPr lang="en-US" sz="1050" dirty="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050">
                          <a:effectLst/>
                        </a:rPr>
                        <a:t>2016-03</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algn="ctr">
                        <a:spcAft>
                          <a:spcPts val="0"/>
                        </a:spcAft>
                      </a:pPr>
                      <a:r>
                        <a:rPr lang="en-US" sz="1050">
                          <a:effectLst/>
                        </a:rPr>
                        <a:t>2016-03</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algn="ctr">
                        <a:spcAft>
                          <a:spcPts val="0"/>
                        </a:spcAft>
                      </a:pPr>
                      <a:r>
                        <a:rPr lang="en-US" sz="1050">
                          <a:effectLst/>
                        </a:rPr>
                        <a:t>2016-03</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193821">
                <a:tc vMerge="1">
                  <a:txBody>
                    <a:bodyPr/>
                    <a:lstStyle/>
                    <a:p>
                      <a:endParaRPr lang="en-US"/>
                    </a:p>
                  </a:txBody>
                  <a:tcPr/>
                </a:tc>
                <a:tc>
                  <a:txBody>
                    <a:bodyPr/>
                    <a:lstStyle/>
                    <a:p>
                      <a:pPr algn="ctr">
                        <a:spcAft>
                          <a:spcPts val="0"/>
                        </a:spcAft>
                      </a:pPr>
                      <a:r>
                        <a:rPr lang="en-US" sz="1050">
                          <a:effectLst/>
                        </a:rPr>
                        <a:t>2015-03</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algn="ctr">
                        <a:spcAft>
                          <a:spcPts val="0"/>
                        </a:spcAft>
                      </a:pPr>
                      <a:r>
                        <a:rPr lang="en-US" sz="1050">
                          <a:effectLst/>
                        </a:rPr>
                        <a:t>2015-12</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c>
                  <a:txBody>
                    <a:bodyPr/>
                    <a:lstStyle/>
                    <a:p>
                      <a:pPr algn="ctr">
                        <a:spcAft>
                          <a:spcPts val="0"/>
                        </a:spcAft>
                      </a:pPr>
                      <a:r>
                        <a:rPr lang="en-US" sz="1050">
                          <a:effectLst/>
                        </a:rPr>
                        <a:t>2016-02</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213203">
                <a:tc>
                  <a:txBody>
                    <a:bodyPr/>
                    <a:lstStyle/>
                    <a:p>
                      <a:pPr>
                        <a:spcAft>
                          <a:spcPts val="0"/>
                        </a:spcAft>
                      </a:pPr>
                      <a:r>
                        <a:rPr lang="en-US" sz="1200">
                          <a:effectLst/>
                        </a:rPr>
                        <a:t>Ерөнхий индекс</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dirty="0">
                          <a:effectLst/>
                        </a:rPr>
                        <a:t>101.5</a:t>
                      </a:r>
                      <a:endParaRPr lang="en-US" sz="1050" dirty="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101.3</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dirty="0">
                          <a:effectLst/>
                        </a:rPr>
                        <a:t>100.6</a:t>
                      </a:r>
                      <a:endParaRPr lang="en-US" sz="1050" dirty="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01.Хyнсний бараа, согтууруулах бус ундаа</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96.4</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105.8</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103.0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02.Согтууруулах ундаа, тамхи, мансууруулах бодис</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96.6</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100.4</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03. Хувцас, бөс бараа, гутал</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102.4</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99.5</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99.6</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04.Орон сууц, ус, цахилгаан, хийн болон бусад тyлш</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98.8</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101.0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05.Гэр ахуйн тавилга, гэр ахуйн бараа</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101.3</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101.1</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100.5</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06. Эм, тариа, эмнэлгийн yйлчилгээ</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111.1</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111.1</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100.1</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07.Тээвэр</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97.2</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08.Холбооны хэрэгсэл, шуудангийн yйлчилгээ</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09.Амралт, чөлөөт цаг, соёлын бараа, yйлчилгээ</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104.0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10.Боловсролын yйлчилгээ</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132.5</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11.Зочид буудал, нийтийн хоол, дотуур байрны yйлчилгээ</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95.8</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100.0</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213203">
                <a:tc>
                  <a:txBody>
                    <a:bodyPr/>
                    <a:lstStyle/>
                    <a:p>
                      <a:pPr>
                        <a:spcAft>
                          <a:spcPts val="0"/>
                        </a:spcAft>
                      </a:pPr>
                      <a:r>
                        <a:rPr lang="en-US" sz="1200">
                          <a:effectLst/>
                        </a:rPr>
                        <a:t>12.Бусад бараа, yйлчилгээ</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spcAft>
                          <a:spcPts val="0"/>
                        </a:spcAft>
                      </a:pPr>
                      <a:r>
                        <a:rPr lang="en-US" sz="1200">
                          <a:effectLst/>
                        </a:rPr>
                        <a:t>102.3</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a:effectLst/>
                        </a:rPr>
                        <a:t>100.7</a:t>
                      </a:r>
                      <a:endParaRPr lang="en-US" sz="105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spcAft>
                          <a:spcPts val="0"/>
                        </a:spcAft>
                      </a:pPr>
                      <a:r>
                        <a:rPr lang="en-US" sz="1200" dirty="0">
                          <a:effectLst/>
                        </a:rPr>
                        <a:t>100.2</a:t>
                      </a:r>
                      <a:endParaRPr lang="en-US" sz="1050" dirty="0">
                        <a:solidFill>
                          <a:srgbClr val="5F497A"/>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2377</TotalTime>
  <Words>973</Words>
  <Application>Microsoft Office PowerPoint</Application>
  <PresentationFormat>Widescreen</PresentationFormat>
  <Paragraphs>237</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 Unicode MS</vt:lpstr>
      <vt:lpstr>Arial</vt:lpstr>
      <vt:lpstr>Arial Mon</vt:lpstr>
      <vt:lpstr>Calibri</vt:lpstr>
      <vt:lpstr>Calibri Light</vt:lpstr>
      <vt:lpstr>Tahoma</vt:lpstr>
      <vt:lpstr>Times New Roman</vt:lpstr>
      <vt:lpstr>Times New Roman Mon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БҮРТГЭЛ, СТАТИСТИКИЙН ҮЙЛ АЖИЛЛАГААНЫ УЯЛДАА, НЭГДМЭЛ БАЙДЛЫГ ХАНГАХ НЬ</dc:title>
  <dc:creator>Batbuyan</dc:creator>
  <cp:lastModifiedBy>Munkhjargal</cp:lastModifiedBy>
  <cp:revision>213</cp:revision>
  <cp:lastPrinted>2016-03-15T06:15:56Z</cp:lastPrinted>
  <dcterms:created xsi:type="dcterms:W3CDTF">2016-01-21T11:01:30Z</dcterms:created>
  <dcterms:modified xsi:type="dcterms:W3CDTF">2016-04-13T01:53:28Z</dcterms:modified>
</cp:coreProperties>
</file>