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353" r:id="rId17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khjargal" initials="M" lastIdx="1" clrIdx="0">
    <p:extLst>
      <p:ext uri="{19B8F6BF-5375-455C-9EA6-DF929625EA0E}">
        <p15:presenceInfo xmlns:p15="http://schemas.microsoft.com/office/powerpoint/2012/main" xmlns="" userId="S-1-5-21-3136409274-2656067682-683017104-27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4%20sariin%20taniltsuulga%20kh\niigmiin%20salbariin%20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2016\2016.04%20sariin%20taniltsuulga\2016.04%20%20MEDEE.11%20sambuu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4%20sariin%20taniltsuulga%20kh\niigmiin%20salbariin%20taniltsuulg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4%20sariin%20taniltsuulga%20kh\niigmiin%20salbariin%20taniltsuulga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4%20sariin%20taniltsuulga%20kh\niigmiin%20salbariin%20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4%20sariin%20taniltsuulga%20kh\niigmiin%20salbariin%20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4%20sariin%20taniltsuulga%20kh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4%20sariin%20taniltsuulga%20kh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7031096814693111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742994126330775"/>
          <c:y val="0.2290784074525897"/>
          <c:w val="0.44584841609423442"/>
          <c:h val="0.75395586115115965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74281190965104"/>
                  <c:y val="-3.6746787988510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0.14567721905664377"/>
                  <c:y val="-2.3888287255369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0.21814293665720669"/>
                  <c:y val="8.0123645126637791E-2"/>
                </c:manualLayout>
              </c:layout>
              <c:tx>
                <c:rich>
                  <a:bodyPr/>
                  <a:lstStyle/>
                  <a:p>
                    <a:r>
                      <a:rPr lang="mn-MN" sz="1800" dirty="0" smtClean="0"/>
                      <a:t>Т</a:t>
                    </a:r>
                    <a:r>
                      <a:rPr lang="mn-MN" sz="1050" dirty="0" smtClean="0"/>
                      <a:t>атварын </a:t>
                    </a:r>
                    <a:r>
                      <a:rPr lang="mn-MN" sz="1050" dirty="0"/>
                      <a:t>бус орлого
</a:t>
                    </a:r>
                    <a:r>
                      <a:rPr lang="mn-MN" sz="1050" dirty="0" smtClean="0"/>
                      <a:t>1</a:t>
                    </a:r>
                    <a:r>
                      <a:rPr lang="en-US" sz="1050" dirty="0" smtClean="0"/>
                      <a:t>.4</a:t>
                    </a:r>
                    <a:r>
                      <a:rPr lang="en-US" sz="1050" baseline="0" dirty="0" smtClean="0"/>
                      <a:t> </a:t>
                    </a:r>
                    <a:r>
                      <a:rPr lang="mn-MN" sz="1050" dirty="0" smtClean="0"/>
                      <a:t>%</a:t>
                    </a:r>
                    <a:endParaRPr lang="mn-MN" sz="1050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##\ ###\ ##0.0</c:formatCode>
                <c:ptCount val="5"/>
                <c:pt idx="0">
                  <c:v>5444307</c:v>
                </c:pt>
                <c:pt idx="1">
                  <c:v>3839055.5</c:v>
                </c:pt>
                <c:pt idx="2" formatCode="General">
                  <c:v>633001.1</c:v>
                </c:pt>
                <c:pt idx="3">
                  <c:v>6175260.0000000009</c:v>
                </c:pt>
                <c:pt idx="4">
                  <c:v>226870.19999999998</c:v>
                </c:pt>
              </c:numCache>
            </c:numRef>
          </c:val>
        </c:ser>
        <c:ser>
          <c:idx val="1"/>
          <c:order val="1"/>
          <c:tx>
            <c:strRef>
              <c:f>'Tusuv orlogo'!$K$46</c:f>
              <c:strCache>
                <c:ptCount val="1"/>
                <c:pt idx="0">
                  <c:v>Төлөвлөгөө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orlogo'!$K$47:$K$64</c:f>
              <c:numCache>
                <c:formatCode>##\ ###\ ##0.0</c:formatCode>
                <c:ptCount val="18"/>
                <c:pt idx="0">
                  <c:v>21047.9</c:v>
                </c:pt>
                <c:pt idx="1">
                  <c:v>62335</c:v>
                </c:pt>
                <c:pt idx="2">
                  <c:v>19974.8</c:v>
                </c:pt>
                <c:pt idx="3">
                  <c:v>518499.9</c:v>
                </c:pt>
                <c:pt idx="4">
                  <c:v>22259.8</c:v>
                </c:pt>
                <c:pt idx="5">
                  <c:v>22273.8</c:v>
                </c:pt>
                <c:pt idx="6">
                  <c:v>44779.8</c:v>
                </c:pt>
                <c:pt idx="7">
                  <c:v>31273.8</c:v>
                </c:pt>
                <c:pt idx="8">
                  <c:v>22049.599999999973</c:v>
                </c:pt>
                <c:pt idx="9">
                  <c:v>10555889.800000004</c:v>
                </c:pt>
                <c:pt idx="10">
                  <c:v>70289.8</c:v>
                </c:pt>
                <c:pt idx="11">
                  <c:v>49674.8</c:v>
                </c:pt>
                <c:pt idx="12">
                  <c:v>20094.8</c:v>
                </c:pt>
                <c:pt idx="13">
                  <c:v>2402489.9</c:v>
                </c:pt>
                <c:pt idx="14">
                  <c:v>108249.8</c:v>
                </c:pt>
                <c:pt idx="15">
                  <c:v>574524.30000000005</c:v>
                </c:pt>
                <c:pt idx="16">
                  <c:v>39745</c:v>
                </c:pt>
                <c:pt idx="17">
                  <c:v>14585452.6</c:v>
                </c:pt>
              </c:numCache>
            </c:numRef>
          </c:val>
        </c:ser>
        <c:ser>
          <c:idx val="2"/>
          <c:order val="2"/>
          <c:tx>
            <c:strRef>
              <c:f>'Tusuv orlogo'!$L$46</c:f>
              <c:strCache>
                <c:ptCount val="1"/>
                <c:pt idx="0">
                  <c:v>Гүйцэтгэл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orlogo'!$L$47:$L$64</c:f>
              <c:numCache>
                <c:formatCode>##\ ###\ ##0.0</c:formatCode>
                <c:ptCount val="18"/>
                <c:pt idx="0">
                  <c:v>16656.900000000001</c:v>
                </c:pt>
                <c:pt idx="1">
                  <c:v>63904.800000000003</c:v>
                </c:pt>
                <c:pt idx="2">
                  <c:v>16197.9</c:v>
                </c:pt>
                <c:pt idx="3">
                  <c:v>369592.1</c:v>
                </c:pt>
                <c:pt idx="4">
                  <c:v>36498.199999999997</c:v>
                </c:pt>
                <c:pt idx="5">
                  <c:v>27977.4</c:v>
                </c:pt>
                <c:pt idx="6">
                  <c:v>96283.9</c:v>
                </c:pt>
                <c:pt idx="7">
                  <c:v>24565.4</c:v>
                </c:pt>
                <c:pt idx="8">
                  <c:v>19363.599999999973</c:v>
                </c:pt>
                <c:pt idx="9">
                  <c:v>8367216</c:v>
                </c:pt>
                <c:pt idx="10">
                  <c:v>52043.4</c:v>
                </c:pt>
                <c:pt idx="11">
                  <c:v>45307.8</c:v>
                </c:pt>
                <c:pt idx="12">
                  <c:v>14982.1</c:v>
                </c:pt>
                <c:pt idx="13">
                  <c:v>866279.6</c:v>
                </c:pt>
                <c:pt idx="14">
                  <c:v>30584</c:v>
                </c:pt>
                <c:pt idx="15">
                  <c:v>1178364.7</c:v>
                </c:pt>
                <c:pt idx="16">
                  <c:v>40299.1</c:v>
                </c:pt>
                <c:pt idx="17">
                  <c:v>11266116.9</c:v>
                </c:pt>
              </c:numCache>
            </c:numRef>
          </c:val>
        </c:ser>
        <c:ser>
          <c:idx val="3"/>
          <c:order val="3"/>
          <c:tx>
            <c:strRef>
              <c:f>'Tusuv orlogo'!$M$46</c:f>
              <c:strCache>
                <c:ptCount val="1"/>
                <c:pt idx="0">
                  <c:v>Хувь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orlogo'!$M$47:$M$64</c:f>
              <c:numCache>
                <c:formatCode>0.0</c:formatCode>
                <c:ptCount val="18"/>
                <c:pt idx="0">
                  <c:v>79.099999999999994</c:v>
                </c:pt>
                <c:pt idx="1">
                  <c:v>102.5</c:v>
                </c:pt>
                <c:pt idx="2">
                  <c:v>81.099999999999994</c:v>
                </c:pt>
                <c:pt idx="3">
                  <c:v>71.3</c:v>
                </c:pt>
                <c:pt idx="4">
                  <c:v>164</c:v>
                </c:pt>
                <c:pt idx="5">
                  <c:v>125.6</c:v>
                </c:pt>
                <c:pt idx="6">
                  <c:v>215</c:v>
                </c:pt>
                <c:pt idx="7">
                  <c:v>78.5</c:v>
                </c:pt>
                <c:pt idx="8">
                  <c:v>87.8</c:v>
                </c:pt>
                <c:pt idx="9">
                  <c:v>79.3</c:v>
                </c:pt>
                <c:pt idx="10">
                  <c:v>74</c:v>
                </c:pt>
                <c:pt idx="11">
                  <c:v>91.2</c:v>
                </c:pt>
                <c:pt idx="12">
                  <c:v>74.599999999999994</c:v>
                </c:pt>
                <c:pt idx="13">
                  <c:v>36.1</c:v>
                </c:pt>
                <c:pt idx="14">
                  <c:v>28.3</c:v>
                </c:pt>
                <c:pt idx="15">
                  <c:v>205.1</c:v>
                </c:pt>
                <c:pt idx="16">
                  <c:v>101.4</c:v>
                </c:pt>
                <c:pt idx="17">
                  <c:v>77.2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41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  <c:pt idx="3">
                  <c:v>2015.IV</c:v>
                </c:pt>
                <c:pt idx="4">
                  <c:v>2016.IV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134</c:v>
                </c:pt>
                <c:pt idx="1">
                  <c:v>144</c:v>
                </c:pt>
                <c:pt idx="2">
                  <c:v>169</c:v>
                </c:pt>
                <c:pt idx="3">
                  <c:v>139</c:v>
                </c:pt>
                <c:pt idx="4">
                  <c:v>122</c:v>
                </c:pt>
              </c:numCache>
            </c:numRef>
          </c:val>
        </c:ser>
        <c:dLbls>
          <c:showVal val="1"/>
        </c:dLbls>
        <c:overlap val="-25"/>
        <c:axId val="63272448"/>
        <c:axId val="63273984"/>
      </c:barChart>
      <c:catAx>
        <c:axId val="63272448"/>
        <c:scaling>
          <c:orientation val="minMax"/>
        </c:scaling>
        <c:axPos val="b"/>
        <c:numFmt formatCode="General" sourceLinked="0"/>
        <c:majorTickMark val="none"/>
        <c:tickLblPos val="nextTo"/>
        <c:crossAx val="63273984"/>
        <c:crosses val="autoZero"/>
        <c:auto val="1"/>
        <c:lblAlgn val="ctr"/>
        <c:lblOffset val="100"/>
      </c:catAx>
      <c:valAx>
        <c:axId val="63273984"/>
        <c:scaling>
          <c:orientation val="minMax"/>
        </c:scaling>
        <c:delete val="1"/>
        <c:axPos val="l"/>
        <c:numFmt formatCode="General" sourceLinked="1"/>
        <c:tickLblPos val="none"/>
        <c:crossAx val="6327244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'Mal tullult'!$W$125</c:f>
              <c:strCache>
                <c:ptCount val="1"/>
                <c:pt idx="0">
                  <c:v>2015 4 сар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tullult'!$V$126:$V$140</c:f>
              <c:strCache>
                <c:ptCount val="15"/>
                <c:pt idx="0">
                  <c:v>Баяндалай</c:v>
                </c:pt>
                <c:pt idx="1">
                  <c:v>Баян-Овоо</c:v>
                </c:pt>
                <c:pt idx="2">
                  <c:v>Булган</c:v>
                </c:pt>
                <c:pt idx="3">
                  <c:v>Гурвантэс</c:v>
                </c:pt>
                <c:pt idx="4">
                  <c:v>Мандал-Овоо</c:v>
                </c:pt>
                <c:pt idx="5">
                  <c:v>Манлай</c:v>
                </c:pt>
                <c:pt idx="6">
                  <c:v>Ноён</c:v>
                </c:pt>
                <c:pt idx="7">
                  <c:v>Номгон</c:v>
                </c:pt>
                <c:pt idx="8">
                  <c:v>Сэврэй</c:v>
                </c:pt>
                <c:pt idx="9">
                  <c:v>Ханбогд</c:v>
                </c:pt>
                <c:pt idx="10">
                  <c:v>Ханхонгор</c:v>
                </c:pt>
                <c:pt idx="11">
                  <c:v>Хүрмэн</c:v>
                </c:pt>
                <c:pt idx="12">
                  <c:v>Цогт-Овоо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'Mal tullult'!$W$126:$W$140</c:f>
              <c:numCache>
                <c:formatCode>0</c:formatCode>
                <c:ptCount val="15"/>
                <c:pt idx="0">
                  <c:v>28621</c:v>
                </c:pt>
                <c:pt idx="1">
                  <c:v>20668</c:v>
                </c:pt>
                <c:pt idx="2">
                  <c:v>27192</c:v>
                </c:pt>
                <c:pt idx="3">
                  <c:v>24033</c:v>
                </c:pt>
                <c:pt idx="4">
                  <c:v>24666</c:v>
                </c:pt>
                <c:pt idx="5">
                  <c:v>21508</c:v>
                </c:pt>
                <c:pt idx="6">
                  <c:v>19536</c:v>
                </c:pt>
                <c:pt idx="7">
                  <c:v>64649</c:v>
                </c:pt>
                <c:pt idx="8">
                  <c:v>22804</c:v>
                </c:pt>
                <c:pt idx="9">
                  <c:v>10442</c:v>
                </c:pt>
                <c:pt idx="10">
                  <c:v>33327</c:v>
                </c:pt>
                <c:pt idx="11">
                  <c:v>25530</c:v>
                </c:pt>
                <c:pt idx="12">
                  <c:v>19407</c:v>
                </c:pt>
                <c:pt idx="13">
                  <c:v>10618</c:v>
                </c:pt>
                <c:pt idx="14">
                  <c:v>13925</c:v>
                </c:pt>
              </c:numCache>
            </c:numRef>
          </c:val>
        </c:ser>
        <c:ser>
          <c:idx val="1"/>
          <c:order val="1"/>
          <c:tx>
            <c:strRef>
              <c:f>'Mal tullult'!$X$125</c:f>
              <c:strCache>
                <c:ptCount val="1"/>
                <c:pt idx="0">
                  <c:v>2016 4 сар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tullult'!$V$126:$V$140</c:f>
              <c:strCache>
                <c:ptCount val="15"/>
                <c:pt idx="0">
                  <c:v>Баяндалай</c:v>
                </c:pt>
                <c:pt idx="1">
                  <c:v>Баян-Овоо</c:v>
                </c:pt>
                <c:pt idx="2">
                  <c:v>Булган</c:v>
                </c:pt>
                <c:pt idx="3">
                  <c:v>Гурвантэс</c:v>
                </c:pt>
                <c:pt idx="4">
                  <c:v>Мандал-Овоо</c:v>
                </c:pt>
                <c:pt idx="5">
                  <c:v>Манлай</c:v>
                </c:pt>
                <c:pt idx="6">
                  <c:v>Ноён</c:v>
                </c:pt>
                <c:pt idx="7">
                  <c:v>Номгон</c:v>
                </c:pt>
                <c:pt idx="8">
                  <c:v>Сэврэй</c:v>
                </c:pt>
                <c:pt idx="9">
                  <c:v>Ханбогд</c:v>
                </c:pt>
                <c:pt idx="10">
                  <c:v>Ханхонгор</c:v>
                </c:pt>
                <c:pt idx="11">
                  <c:v>Хүрмэн</c:v>
                </c:pt>
                <c:pt idx="12">
                  <c:v>Цогт-Овоо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'Mal tullult'!$X$126:$X$140</c:f>
              <c:numCache>
                <c:formatCode>General</c:formatCode>
                <c:ptCount val="15"/>
                <c:pt idx="0">
                  <c:v>21829</c:v>
                </c:pt>
                <c:pt idx="1">
                  <c:v>14324</c:v>
                </c:pt>
                <c:pt idx="2">
                  <c:v>27409</c:v>
                </c:pt>
                <c:pt idx="3">
                  <c:v>22240</c:v>
                </c:pt>
                <c:pt idx="4">
                  <c:v>30316</c:v>
                </c:pt>
                <c:pt idx="5">
                  <c:v>36125</c:v>
                </c:pt>
                <c:pt idx="6">
                  <c:v>12484</c:v>
                </c:pt>
                <c:pt idx="7">
                  <c:v>36703</c:v>
                </c:pt>
                <c:pt idx="8">
                  <c:v>20339</c:v>
                </c:pt>
                <c:pt idx="9">
                  <c:v>16124</c:v>
                </c:pt>
                <c:pt idx="10">
                  <c:v>36541</c:v>
                </c:pt>
                <c:pt idx="11">
                  <c:v>19889</c:v>
                </c:pt>
                <c:pt idx="12">
                  <c:v>21984</c:v>
                </c:pt>
                <c:pt idx="13">
                  <c:v>11420</c:v>
                </c:pt>
                <c:pt idx="14">
                  <c:v>10324</c:v>
                </c:pt>
              </c:numCache>
            </c:numRef>
          </c:val>
        </c:ser>
        <c:gapWidth val="75"/>
        <c:axId val="63395328"/>
        <c:axId val="63396864"/>
      </c:barChart>
      <c:catAx>
        <c:axId val="63395328"/>
        <c:scaling>
          <c:orientation val="minMax"/>
        </c:scaling>
        <c:axPos val="b"/>
        <c:majorTickMark val="none"/>
        <c:tickLblPos val="nextTo"/>
        <c:crossAx val="63396864"/>
        <c:crosses val="autoZero"/>
        <c:auto val="1"/>
        <c:lblAlgn val="ctr"/>
        <c:lblOffset val="100"/>
      </c:catAx>
      <c:valAx>
        <c:axId val="63396864"/>
        <c:scaling>
          <c:orientation val="minMax"/>
        </c:scaling>
        <c:axPos val="l"/>
        <c:numFmt formatCode="0" sourceLinked="1"/>
        <c:majorTickMark val="none"/>
        <c:tickLblPos val="nextTo"/>
        <c:crossAx val="6339532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AY!$K$12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AY!$L$10:$O$11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AY!$L$12:$O$12</c:f>
              <c:numCache>
                <c:formatCode>General</c:formatCode>
                <c:ptCount val="4"/>
                <c:pt idx="0">
                  <c:v>31446909.100000001</c:v>
                </c:pt>
                <c:pt idx="1">
                  <c:v>127462881.3</c:v>
                </c:pt>
                <c:pt idx="2">
                  <c:v>47518919.800000004</c:v>
                </c:pt>
                <c:pt idx="3">
                  <c:v>118461778.7</c:v>
                </c:pt>
              </c:numCache>
            </c:numRef>
          </c:val>
        </c:ser>
        <c:dLbls>
          <c:showVal val="1"/>
        </c:dLbls>
        <c:overlap val="-25"/>
        <c:axId val="61067648"/>
        <c:axId val="61216640"/>
      </c:barChart>
      <c:catAx>
        <c:axId val="6106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16640"/>
        <c:crosses val="autoZero"/>
        <c:auto val="1"/>
        <c:lblAlgn val="ctr"/>
        <c:lblOffset val="100"/>
      </c:catAx>
      <c:valAx>
        <c:axId val="61216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06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27363246940098063"/>
          <c:y val="0.20549425007402608"/>
          <c:w val="0.64984782006187058"/>
          <c:h val="0.72866395124354555"/>
        </c:manualLayout>
      </c:layout>
      <c:barChart>
        <c:barDir val="bar"/>
        <c:grouping val="clustered"/>
        <c:ser>
          <c:idx val="0"/>
          <c:order val="0"/>
          <c:tx>
            <c:strRef>
              <c:f>bank!$C$23</c:f>
              <c:strCache>
                <c:ptCount val="1"/>
                <c:pt idx="0">
                  <c:v>Нийт хадгаламжийн үлдэгдэл сая.төг</c:v>
                </c:pt>
              </c:strCache>
            </c:strRef>
          </c:tx>
          <c:cat>
            <c:strRef>
              <c:f>bank!$B$24:$B$32</c:f>
              <c:strCache>
                <c:ptCount val="9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Хас-Өмнөговь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 банк</c:v>
                </c:pt>
              </c:strCache>
            </c:strRef>
          </c:cat>
          <c:val>
            <c:numRef>
              <c:f>bank!$C$24:$C$32</c:f>
              <c:numCache>
                <c:formatCode>0.0</c:formatCode>
                <c:ptCount val="9"/>
                <c:pt idx="0">
                  <c:v>42483.037317000002</c:v>
                </c:pt>
                <c:pt idx="1">
                  <c:v>14857.765540999999</c:v>
                </c:pt>
                <c:pt idx="2">
                  <c:v>340.94302000000005</c:v>
                </c:pt>
                <c:pt idx="3">
                  <c:v>5335.1807630000003</c:v>
                </c:pt>
                <c:pt idx="4">
                  <c:v>10283.042596000008</c:v>
                </c:pt>
                <c:pt idx="5">
                  <c:v>148.98297000000019</c:v>
                </c:pt>
                <c:pt idx="6">
                  <c:v>562.72345299999995</c:v>
                </c:pt>
                <c:pt idx="7">
                  <c:v>3535.3234520000033</c:v>
                </c:pt>
                <c:pt idx="8">
                  <c:v>2842.8152610000002</c:v>
                </c:pt>
              </c:numCache>
            </c:numRef>
          </c:val>
        </c:ser>
        <c:axId val="57567872"/>
        <c:axId val="58278272"/>
      </c:barChart>
      <c:catAx>
        <c:axId val="5756787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278272"/>
        <c:crosses val="autoZero"/>
        <c:auto val="1"/>
        <c:lblAlgn val="ctr"/>
        <c:lblOffset val="100"/>
      </c:catAx>
      <c:valAx>
        <c:axId val="58278272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756787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bank!$C$34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bank!$B$35:$B$43</c:f>
              <c:strCache>
                <c:ptCount val="9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Хас-Өмнөговь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 банк</c:v>
                </c:pt>
              </c:strCache>
            </c:strRef>
          </c:cat>
          <c:val>
            <c:numRef>
              <c:f>bank!$C$35:$C$43</c:f>
              <c:numCache>
                <c:formatCode>0.0</c:formatCode>
                <c:ptCount val="9"/>
                <c:pt idx="0">
                  <c:v>1334.28376</c:v>
                </c:pt>
                <c:pt idx="1">
                  <c:v>900.74992599999996</c:v>
                </c:pt>
                <c:pt idx="2">
                  <c:v>392.54590300000001</c:v>
                </c:pt>
                <c:pt idx="3">
                  <c:v>816.74163999999996</c:v>
                </c:pt>
                <c:pt idx="4">
                  <c:v>1572.107974</c:v>
                </c:pt>
                <c:pt idx="5">
                  <c:v>5.6969259999999942</c:v>
                </c:pt>
                <c:pt idx="6">
                  <c:v>1286.704027</c:v>
                </c:pt>
                <c:pt idx="7">
                  <c:v>1874.8147009999998</c:v>
                </c:pt>
                <c:pt idx="8">
                  <c:v>144.68448800000004</c:v>
                </c:pt>
              </c:numCache>
            </c:numRef>
          </c:val>
        </c:ser>
        <c:gapWidth val="182"/>
        <c:axId val="85906176"/>
        <c:axId val="86189184"/>
      </c:barChart>
      <c:catAx>
        <c:axId val="859061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189184"/>
        <c:crosses val="autoZero"/>
        <c:auto val="1"/>
        <c:lblAlgn val="ctr"/>
        <c:lblOffset val="100"/>
      </c:catAx>
      <c:valAx>
        <c:axId val="861891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9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103688961956822E-2"/>
          <c:y val="4.7250351984147794E-2"/>
          <c:w val="0.88580197413973594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'!$V$3</c:f>
              <c:strCache>
                <c:ptCount val="1"/>
                <c:pt idx="0">
                  <c:v>Амаржсан эхийн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'!$W$3:$Y$3</c:f>
              <c:numCache>
                <c:formatCode>General</c:formatCode>
                <c:ptCount val="3"/>
                <c:pt idx="0">
                  <c:v>444</c:v>
                </c:pt>
                <c:pt idx="1">
                  <c:v>458</c:v>
                </c:pt>
                <c:pt idx="2">
                  <c:v>465</c:v>
                </c:pt>
              </c:numCache>
            </c:numRef>
          </c:val>
        </c:ser>
        <c:ser>
          <c:idx val="1"/>
          <c:order val="1"/>
          <c:tx>
            <c:strRef>
              <c:f>'eruul mend '!$V$4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'!$W$4:$Y$4</c:f>
              <c:numCache>
                <c:formatCode>General</c:formatCode>
                <c:ptCount val="3"/>
                <c:pt idx="0">
                  <c:v>447</c:v>
                </c:pt>
                <c:pt idx="1">
                  <c:v>457</c:v>
                </c:pt>
                <c:pt idx="2">
                  <c:v>464</c:v>
                </c:pt>
              </c:numCache>
            </c:numRef>
          </c:val>
        </c:ser>
        <c:dLbls>
          <c:showVal val="1"/>
        </c:dLbls>
        <c:overlap val="-25"/>
        <c:axId val="62998784"/>
        <c:axId val="63021056"/>
      </c:barChart>
      <c:catAx>
        <c:axId val="62998784"/>
        <c:scaling>
          <c:orientation val="minMax"/>
        </c:scaling>
        <c:axPos val="b"/>
        <c:numFmt formatCode="General" sourceLinked="0"/>
        <c:majorTickMark val="none"/>
        <c:tickLblPos val="nextTo"/>
        <c:crossAx val="63021056"/>
        <c:crosses val="autoZero"/>
        <c:auto val="1"/>
        <c:lblAlgn val="ctr"/>
        <c:lblOffset val="100"/>
      </c:catAx>
      <c:valAx>
        <c:axId val="63021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2998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49321959755175"/>
          <c:y val="0.8981481481481487"/>
          <c:w val="0.84326296636233256"/>
          <c:h val="0.1018518711651109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88888888888907E-2"/>
          <c:y val="2.5592260737522771E-2"/>
          <c:w val="0.93888888888889432"/>
          <c:h val="0.75210627407206276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'!$Q$7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'!$R$7:$T$7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'eruul mend '!$Q$8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'!$R$8:$T$8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overlap val="-25"/>
        <c:axId val="63116032"/>
        <c:axId val="63117568"/>
      </c:barChart>
      <c:catAx>
        <c:axId val="63116032"/>
        <c:scaling>
          <c:orientation val="minMax"/>
        </c:scaling>
        <c:axPos val="b"/>
        <c:numFmt formatCode="General" sourceLinked="0"/>
        <c:majorTickMark val="none"/>
        <c:tickLblPos val="nextTo"/>
        <c:crossAx val="63117568"/>
        <c:crosses val="autoZero"/>
        <c:auto val="1"/>
        <c:lblAlgn val="ctr"/>
        <c:lblOffset val="100"/>
      </c:catAx>
      <c:valAx>
        <c:axId val="63117568"/>
        <c:scaling>
          <c:orientation val="minMax"/>
        </c:scaling>
        <c:delete val="1"/>
        <c:axPos val="l"/>
        <c:numFmt formatCode="General" sourceLinked="1"/>
        <c:tickLblPos val="none"/>
        <c:crossAx val="6311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954505686942"/>
          <c:y val="0.8645224171539988"/>
          <c:w val="0.74966535433071479"/>
          <c:h val="0.1293008549369925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5939413823272104E-2"/>
          <c:w val="0.93888888888889444"/>
          <c:h val="0.72159922717993585"/>
        </c:manualLayout>
      </c:layout>
      <c:lineChart>
        <c:grouping val="standard"/>
        <c:ser>
          <c:idx val="0"/>
          <c:order val="0"/>
          <c:tx>
            <c:strRef>
              <c:f>'eruul mend '!$B$65</c:f>
              <c:strCache>
                <c:ptCount val="1"/>
                <c:pt idx="0">
                  <c:v>төрөлт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3.97350993377483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3333333333334E-2"/>
                  <c:y val="-5.29801324503311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3333333333334E-2"/>
                  <c:y val="-4.8565121412803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'!$C$65:$E$65</c:f>
              <c:numCache>
                <c:formatCode>General</c:formatCode>
                <c:ptCount val="3"/>
                <c:pt idx="0">
                  <c:v>444</c:v>
                </c:pt>
                <c:pt idx="1">
                  <c:v>458</c:v>
                </c:pt>
                <c:pt idx="2">
                  <c:v>465</c:v>
                </c:pt>
              </c:numCache>
            </c:numRef>
          </c:val>
        </c:ser>
        <c:ser>
          <c:idx val="1"/>
          <c:order val="1"/>
          <c:tx>
            <c:strRef>
              <c:f>'eruul mend '!$B$66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'eruul mend '!$C$66:$E$66</c:f>
              <c:numCache>
                <c:formatCode>General</c:formatCode>
                <c:ptCount val="3"/>
                <c:pt idx="0">
                  <c:v>111</c:v>
                </c:pt>
                <c:pt idx="1">
                  <c:v>114</c:v>
                </c:pt>
                <c:pt idx="2">
                  <c:v>108</c:v>
                </c:pt>
              </c:numCache>
            </c:numRef>
          </c:val>
        </c:ser>
        <c:dLbls>
          <c:showVal val="1"/>
        </c:dLbls>
        <c:marker val="1"/>
        <c:axId val="63172608"/>
        <c:axId val="63174144"/>
      </c:lineChart>
      <c:catAx>
        <c:axId val="63172608"/>
        <c:scaling>
          <c:orientation val="minMax"/>
        </c:scaling>
        <c:axPos val="b"/>
        <c:numFmt formatCode="General" sourceLinked="0"/>
        <c:majorTickMark val="none"/>
        <c:tickLblPos val="nextTo"/>
        <c:crossAx val="63174144"/>
        <c:crosses val="autoZero"/>
        <c:auto val="1"/>
        <c:lblAlgn val="ctr"/>
        <c:lblOffset val="100"/>
      </c:catAx>
      <c:valAx>
        <c:axId val="63174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3172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87773403324941"/>
          <c:y val="0.8842592592592593"/>
          <c:w val="0.40779986876640417"/>
          <c:h val="0.1134568587848450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6944431029451372"/>
          <c:h val="0.57739498612056261"/>
        </c:manualLayout>
      </c:layout>
      <c:lineChart>
        <c:grouping val="standard"/>
        <c:ser>
          <c:idx val="0"/>
          <c:order val="0"/>
          <c:tx>
            <c:strRef>
              <c:f>'ajilguichuud hev'!$B$57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'ajilguichuud hev'!$C$57:$E$57</c:f>
              <c:numCache>
                <c:formatCode>General</c:formatCode>
                <c:ptCount val="3"/>
                <c:pt idx="0">
                  <c:v>674</c:v>
                </c:pt>
                <c:pt idx="1">
                  <c:v>629</c:v>
                </c:pt>
                <c:pt idx="2">
                  <c:v>938</c:v>
                </c:pt>
              </c:numCache>
            </c:numRef>
          </c:val>
        </c:ser>
        <c:ser>
          <c:idx val="1"/>
          <c:order val="1"/>
          <c:tx>
            <c:strRef>
              <c:f>'ajilguichuud hev'!$B$58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4444444444444502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8888888888889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2014.IV</c:v>
                </c:pt>
                <c:pt idx="1">
                  <c:v>2015.IV</c:v>
                </c:pt>
                <c:pt idx="2">
                  <c:v>2016.IV</c:v>
                </c:pt>
              </c:strCache>
            </c:strRef>
          </c:cat>
          <c:val>
            <c:numRef>
              <c:f>'ajilguichuud hev'!$C$58:$E$58</c:f>
              <c:numCache>
                <c:formatCode>General</c:formatCode>
                <c:ptCount val="3"/>
                <c:pt idx="0">
                  <c:v>23</c:v>
                </c:pt>
                <c:pt idx="1">
                  <c:v>30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marker val="1"/>
        <c:axId val="63238912"/>
        <c:axId val="63240448"/>
      </c:lineChart>
      <c:catAx>
        <c:axId val="63238912"/>
        <c:scaling>
          <c:orientation val="minMax"/>
        </c:scaling>
        <c:axPos val="b"/>
        <c:numFmt formatCode="General" sourceLinked="1"/>
        <c:majorTickMark val="none"/>
        <c:tickLblPos val="nextTo"/>
        <c:crossAx val="63240448"/>
        <c:crosses val="autoZero"/>
        <c:auto val="1"/>
        <c:lblAlgn val="ctr"/>
        <c:lblOffset val="100"/>
      </c:catAx>
      <c:valAx>
        <c:axId val="63240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3238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66666666666668E-2"/>
          <c:y val="0.80075435015067564"/>
          <c:w val="0.8747210187243406"/>
          <c:h val="0.1440739660628841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37327841882745805"/>
                  <c:y val="9.5583480141828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2466690071384403E-2"/>
                  <c:y val="0.17077173995225906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9967400571744104E-2"/>
                  <c:y val="1.425488480606590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20434806610144982"/>
                  <c:y val="1.1800429647139297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'ajilguichuud hev'!$B$24:$B$31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hev'!$C$24:$C$31</c:f>
              <c:numCache>
                <c:formatCode>0.0</c:formatCode>
                <c:ptCount val="8"/>
                <c:pt idx="0">
                  <c:v>0.74626865671641784</c:v>
                </c:pt>
                <c:pt idx="1">
                  <c:v>24.520255863539443</c:v>
                </c:pt>
                <c:pt idx="2">
                  <c:v>7.9957356076758845</c:v>
                </c:pt>
                <c:pt idx="3">
                  <c:v>8.3155650319830041</c:v>
                </c:pt>
                <c:pt idx="4">
                  <c:v>51.599147121535182</c:v>
                </c:pt>
                <c:pt idx="5">
                  <c:v>5.4371002132196162</c:v>
                </c:pt>
                <c:pt idx="6">
                  <c:v>1.0660980810234542</c:v>
                </c:pt>
                <c:pt idx="7">
                  <c:v>0.31982942430703815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'niigmiin daatgal'!$M$4</c:f>
              <c:strCache>
                <c:ptCount val="1"/>
                <c:pt idx="0">
                  <c:v>2015.IV</c:v>
                </c:pt>
              </c:strCache>
            </c:strRef>
          </c:tx>
          <c:dLbls>
            <c:dLbl>
              <c:idx val="1"/>
              <c:layout>
                <c:manualLayout>
                  <c:x val="-1.6666666666666701E-2"/>
                  <c:y val="9.25925925925943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6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66666666666701E-2"/>
                  <c:y val="4.62962962962955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daatgal'!$M$5:$M$9</c:f>
              <c:numCache>
                <c:formatCode>0.0</c:formatCode>
                <c:ptCount val="5"/>
                <c:pt idx="0">
                  <c:v>6714.7</c:v>
                </c:pt>
                <c:pt idx="1">
                  <c:v>578.1</c:v>
                </c:pt>
                <c:pt idx="2" formatCode="General">
                  <c:v>642.5</c:v>
                </c:pt>
                <c:pt idx="3">
                  <c:v>241.8</c:v>
                </c:pt>
                <c:pt idx="4">
                  <c:v>1406.6</c:v>
                </c:pt>
              </c:numCache>
            </c:numRef>
          </c:val>
        </c:ser>
        <c:ser>
          <c:idx val="1"/>
          <c:order val="1"/>
          <c:tx>
            <c:strRef>
              <c:f>'niigmiin daatgal'!$N$4</c:f>
              <c:strCache>
                <c:ptCount val="1"/>
                <c:pt idx="0">
                  <c:v>2016.IV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-9.25925925925943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125E-2"/>
                  <c:y val="-8.4875562720137992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daatgal'!$N$5:$N$9</c:f>
              <c:numCache>
                <c:formatCode>0.0</c:formatCode>
                <c:ptCount val="5"/>
                <c:pt idx="0">
                  <c:v>8059.5</c:v>
                </c:pt>
                <c:pt idx="1">
                  <c:v>723.4</c:v>
                </c:pt>
                <c:pt idx="2" formatCode="General">
                  <c:v>340.7</c:v>
                </c:pt>
                <c:pt idx="3" formatCode="General">
                  <c:v>272.5</c:v>
                </c:pt>
                <c:pt idx="4" formatCode="General">
                  <c:v>1388.2</c:v>
                </c:pt>
              </c:numCache>
            </c:numRef>
          </c:val>
        </c:ser>
        <c:dLbls>
          <c:showVal val="1"/>
        </c:dLbls>
        <c:overlap val="-25"/>
        <c:axId val="63080704"/>
        <c:axId val="63098880"/>
      </c:barChart>
      <c:catAx>
        <c:axId val="63080704"/>
        <c:scaling>
          <c:orientation val="minMax"/>
        </c:scaling>
        <c:axPos val="b"/>
        <c:numFmt formatCode="General" sourceLinked="0"/>
        <c:majorTickMark val="none"/>
        <c:tickLblPos val="nextTo"/>
        <c:crossAx val="63098880"/>
        <c:crosses val="autoZero"/>
        <c:auto val="1"/>
        <c:lblAlgn val="ctr"/>
        <c:lblOffset val="100"/>
      </c:catAx>
      <c:valAx>
        <c:axId val="6309888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63080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936286089238016"/>
          <c:y val="0.24074074074074239"/>
          <c:w val="0.31349650043744948"/>
          <c:h val="0.1763097841936424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4C50-0DE6-457B-A6DB-4CF188B484CD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9E64-C1D0-4B97-A2E0-6E65FF50B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4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29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514" y="1349828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4486" y="57157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6372" y="5335792"/>
            <a:ext cx="10403114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мэргэжилтэн Ө.номинчулуу 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30086" y="2231572"/>
            <a:ext cx="10755086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943" y="84908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00943" y="1027934"/>
            <a:ext cx="96991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2000" dirty="0" smtClean="0"/>
              <a:t>Аймгийн хэмжээ</a:t>
            </a:r>
            <a:r>
              <a:rPr lang="mn-MN" sz="2000" dirty="0" smtClean="0"/>
              <a:t>нд</a:t>
            </a:r>
            <a:r>
              <a:rPr lang="eu-ES" sz="2000" dirty="0" smtClean="0"/>
              <a:t> оны эхний төллөвөл зохих 845.4 мянган хээлтэгчийн </a:t>
            </a:r>
            <a:r>
              <a:rPr lang="en-US" sz="2000" dirty="0" smtClean="0"/>
              <a:t>39.8 </a:t>
            </a:r>
            <a:r>
              <a:rPr lang="eu-ES" sz="2000" dirty="0" smtClean="0"/>
              <a:t>хувь нь буюу </a:t>
            </a:r>
            <a:r>
              <a:rPr lang="en-US" sz="2000" dirty="0" smtClean="0"/>
              <a:t>336.6 </a:t>
            </a:r>
            <a:r>
              <a:rPr lang="mn-MN" sz="2000" dirty="0" smtClean="0"/>
              <a:t>мянган</a:t>
            </a:r>
            <a:r>
              <a:rPr lang="eu-ES" sz="2000" dirty="0" smtClean="0"/>
              <a:t> хээлтэгч төллөж, гарсан төл  </a:t>
            </a:r>
            <a:r>
              <a:rPr lang="en-US" sz="2000" dirty="0" smtClean="0"/>
              <a:t>99.</a:t>
            </a:r>
            <a:r>
              <a:rPr lang="mn-MN" sz="2000" dirty="0" smtClean="0"/>
              <a:t>5</a:t>
            </a:r>
            <a:r>
              <a:rPr lang="eu-ES" sz="2000" dirty="0" smtClean="0"/>
              <a:t>  хувь</a:t>
            </a:r>
            <a:r>
              <a:rPr lang="mn-MN" sz="2000" dirty="0" smtClean="0"/>
              <a:t>тай</a:t>
            </a:r>
            <a:r>
              <a:rPr lang="eu-ES" sz="2000" dirty="0" smtClean="0"/>
              <a:t>  бойжиж байна. </a:t>
            </a:r>
            <a:r>
              <a:rPr lang="mn-MN" sz="2000" dirty="0" smtClean="0"/>
              <a:t>М</a:t>
            </a:r>
            <a:r>
              <a:rPr lang="eu-ES" sz="2000" dirty="0" smtClean="0"/>
              <a:t>ал төллөлт </a:t>
            </a:r>
            <a:r>
              <a:rPr lang="mn-MN" sz="2000" dirty="0" smtClean="0"/>
              <a:t>у</a:t>
            </a:r>
            <a:r>
              <a:rPr lang="eu-ES" sz="2000" dirty="0" smtClean="0"/>
              <a:t>рьд оны энэ үе</a:t>
            </a:r>
            <a:r>
              <a:rPr lang="mn-MN" sz="2000" dirty="0" smtClean="0"/>
              <a:t>ээс </a:t>
            </a:r>
            <a:r>
              <a:rPr lang="en-US" sz="2000" dirty="0" smtClean="0"/>
              <a:t>29219</a:t>
            </a:r>
            <a:r>
              <a:rPr lang="eu-ES" sz="2000" dirty="0" smtClean="0"/>
              <a:t> толгой мал</a:t>
            </a:r>
            <a:r>
              <a:rPr lang="mn-MN" sz="2000" dirty="0" smtClean="0"/>
              <a:t>аар буюу </a:t>
            </a:r>
            <a:r>
              <a:rPr lang="en-US" sz="2000" dirty="0" smtClean="0"/>
              <a:t>7.9</a:t>
            </a:r>
            <a:r>
              <a:rPr lang="mn-MN" sz="2000" dirty="0" smtClean="0"/>
              <a:t> хувиар буурсан</a:t>
            </a:r>
            <a:r>
              <a:rPr lang="eu-ES" sz="2000" dirty="0" smtClean="0"/>
              <a:t> байна.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09799" y="674914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01845" y="2486342"/>
          <a:ext cx="5341432" cy="3479559"/>
        </p:xfrm>
        <a:graphic>
          <a:graphicData uri="http://schemas.openxmlformats.org/drawingml/2006/table">
            <a:tbl>
              <a:tblPr/>
              <a:tblGrid>
                <a:gridCol w="1152944"/>
                <a:gridCol w="1189752"/>
                <a:gridCol w="978648"/>
                <a:gridCol w="1082577"/>
                <a:gridCol w="937511"/>
              </a:tblGrid>
              <a:tr h="3574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Мал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төллөлт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398">
                <a:tc gridSpan="2"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он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төллө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сөн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Хувь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mn-MN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алын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төрлөөр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Урьд оны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энэ үеийн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төллөлт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Төллөл-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тийн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хувь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n-MN" sz="14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2016</a:t>
                      </a:r>
                      <a:r>
                        <a:rPr lang="mn-MN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/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2015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Ингэ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10421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14757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37.1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141.6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Гүү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1300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1748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7.5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134.5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Үнээ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1080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1072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14.2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99.3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Эм хонь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97482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105630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55.2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108.4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Эм ямаа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255563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213420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36.6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83.5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Бүгд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365846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336627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39.8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92.0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4142" y="2166257"/>
            <a:ext cx="1057002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657" y="936171"/>
            <a:ext cx="1037272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71057" y="687288"/>
            <a:ext cx="931817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 smtClean="0"/>
              <a:t>2016 оны эхний 04 сарын байдлаар төл бойжилт </a:t>
            </a:r>
            <a:r>
              <a:rPr lang="en-US" dirty="0" smtClean="0"/>
              <a:t>99.</a:t>
            </a:r>
            <a:r>
              <a:rPr lang="mn-MN" dirty="0" smtClean="0"/>
              <a:t>9 хувьтай,  сумдын хувьд мал төллөлт урьд мөн үетэй харьцуулахад Мандал-Овоо, Манлай, Ханхонгор, Цогт-Овоо, Цогтцэций сумдуудад өссөн үзүүлэлттэй байна. </a:t>
            </a:r>
            <a:endParaRPr lang="en-US" dirty="0" smtClean="0"/>
          </a:p>
          <a:p>
            <a:pPr algn="just"/>
            <a:r>
              <a:rPr lang="en-US" sz="1600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 </a:t>
            </a:r>
          </a:p>
          <a:p>
            <a:pPr algn="just"/>
            <a:endParaRPr lang="en-US" sz="1600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kumimoji="0" lang="eu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609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28257" y="2261605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349298" y="2865863"/>
          <a:ext cx="9612351" cy="34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2133600"/>
            <a:ext cx="1064622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285" y="93617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799" y="749839"/>
            <a:ext cx="993865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2000" dirty="0" smtClean="0"/>
              <a:t>Том малын зүй бус хорогдол 4274  толгой байгаа нь урьд оны мөн үеэс 3177 толгойгоор  өссөн үзүүлэлттэй   байна. 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8234" y="2408663"/>
          <a:ext cx="6478859" cy="3245004"/>
        </p:xfrm>
        <a:graphic>
          <a:graphicData uri="http://schemas.openxmlformats.org/drawingml/2006/table">
            <a:tbl>
              <a:tblPr/>
              <a:tblGrid>
                <a:gridCol w="1393675"/>
                <a:gridCol w="1353461"/>
                <a:gridCol w="1353461"/>
                <a:gridCol w="1230040"/>
                <a:gridCol w="1148222"/>
              </a:tblGrid>
              <a:tr h="34158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     ТОМ МАЛЫН ЗҮЙ БУС ХОРОГДОЛ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 Малын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 төрөл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оны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хорогдол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оны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хорогдол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ОЭ малд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эзлэх %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</a:t>
                      </a:r>
                      <a:r>
                        <a:rPr lang="mn-MN" sz="1400" u="sng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</a:t>
                      </a:r>
                      <a:r>
                        <a:rPr lang="mn-MN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Тэмээ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0.013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88.9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Адуу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17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17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0.023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100.0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Үхэр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22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0.118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366.6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Хонь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219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660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0.148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301.4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41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Ямаа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837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3559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0.2547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425.2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 БҮГД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1097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4274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0.2079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Mon"/>
                          <a:ea typeface="Times New Roman"/>
                        </a:rPr>
                        <a:t>389.6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2209800"/>
            <a:ext cx="10646229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8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990" y="838200"/>
            <a:ext cx="1031311" cy="100896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33600" y="446530"/>
            <a:ext cx="9437914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</a:t>
            </a: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үйлдвэр</a:t>
            </a:r>
            <a:endParaRPr kumimoji="0" lang="mn-M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 smtClean="0"/>
              <a:t>Аж</a:t>
            </a:r>
            <a:r>
              <a:rPr lang="en-US" dirty="0" smtClean="0"/>
              <a:t> </a:t>
            </a:r>
            <a:r>
              <a:rPr lang="en-US" dirty="0" err="1" smtClean="0"/>
              <a:t>үйлдвэрийн</a:t>
            </a:r>
            <a:r>
              <a:rPr lang="en-US" dirty="0" smtClean="0"/>
              <a:t> </a:t>
            </a:r>
            <a:r>
              <a:rPr lang="en-US" dirty="0" err="1" smtClean="0"/>
              <a:t>салбарт</a:t>
            </a:r>
            <a:r>
              <a:rPr lang="en-US" dirty="0" smtClean="0"/>
              <a:t> 2016 </a:t>
            </a:r>
            <a:r>
              <a:rPr lang="en-US" dirty="0" err="1" smtClean="0"/>
              <a:t>оны</a:t>
            </a:r>
            <a:r>
              <a:rPr lang="en-US" dirty="0" smtClean="0"/>
              <a:t> </a:t>
            </a:r>
            <a:r>
              <a:rPr lang="mn-MN" dirty="0" smtClean="0"/>
              <a:t>эхний </a:t>
            </a:r>
            <a:r>
              <a:rPr lang="en-US" dirty="0" smtClean="0"/>
              <a:t>4</a:t>
            </a:r>
            <a:r>
              <a:rPr lang="mn-MN" dirty="0" smtClean="0"/>
              <a:t> сарын </a:t>
            </a:r>
            <a:r>
              <a:rPr lang="en-US" dirty="0" err="1" smtClean="0"/>
              <a:t>байдлаар</a:t>
            </a:r>
            <a:r>
              <a:rPr lang="en-US" dirty="0" smtClean="0"/>
              <a:t> </a:t>
            </a:r>
            <a:r>
              <a:rPr lang="en-US" dirty="0" smtClean="0"/>
              <a:t>120</a:t>
            </a:r>
            <a:r>
              <a:rPr lang="mn-MN" dirty="0" smtClean="0"/>
              <a:t>.</a:t>
            </a:r>
            <a:r>
              <a:rPr lang="en-US" dirty="0" smtClean="0"/>
              <a:t>6</a:t>
            </a:r>
            <a:r>
              <a:rPr lang="mn-MN" dirty="0" smtClean="0"/>
              <a:t> </a:t>
            </a:r>
            <a:r>
              <a:rPr lang="mn-MN" dirty="0" smtClean="0"/>
              <a:t>тэрбум</a:t>
            </a:r>
            <a:r>
              <a:rPr lang="en-US" dirty="0" smtClean="0"/>
              <a:t> </a:t>
            </a:r>
            <a:r>
              <a:rPr lang="en-US" dirty="0" err="1" smtClean="0"/>
              <a:t>төгрөгийн</a:t>
            </a:r>
            <a:r>
              <a:rPr lang="en-US" dirty="0" smtClean="0"/>
              <a:t> </a:t>
            </a:r>
            <a:r>
              <a:rPr lang="en-US" dirty="0" err="1" smtClean="0"/>
              <a:t>нийт</a:t>
            </a:r>
            <a:r>
              <a:rPr lang="en-US" dirty="0" smtClean="0"/>
              <a:t> </a:t>
            </a:r>
            <a:r>
              <a:rPr lang="en-US" dirty="0" err="1" smtClean="0"/>
              <a:t>бүтээгдэхүүн</a:t>
            </a:r>
            <a:r>
              <a:rPr lang="en-US" dirty="0" smtClean="0"/>
              <a:t> </a:t>
            </a:r>
            <a:r>
              <a:rPr lang="en-US" dirty="0" err="1" smtClean="0"/>
              <a:t>үйлдвэрлэж</a:t>
            </a:r>
            <a:r>
              <a:rPr lang="en-US" dirty="0" smtClean="0"/>
              <a:t>, </a:t>
            </a:r>
            <a:r>
              <a:rPr lang="en-US" dirty="0" smtClean="0"/>
              <a:t>122</a:t>
            </a:r>
            <a:r>
              <a:rPr lang="mn-MN" dirty="0" smtClean="0"/>
              <a:t>.</a:t>
            </a:r>
            <a:r>
              <a:rPr lang="en-US" dirty="0" smtClean="0"/>
              <a:t>8 </a:t>
            </a:r>
            <a:r>
              <a:rPr lang="mn-MN" dirty="0" smtClean="0"/>
              <a:t> тэрбум</a:t>
            </a:r>
            <a:r>
              <a:rPr lang="en-US" dirty="0" smtClean="0"/>
              <a:t> </a:t>
            </a:r>
            <a:r>
              <a:rPr lang="en-US" dirty="0" err="1" smtClean="0"/>
              <a:t>төгрөгийн</a:t>
            </a:r>
            <a:r>
              <a:rPr lang="en-US" dirty="0" smtClean="0"/>
              <a:t> </a:t>
            </a:r>
            <a:r>
              <a:rPr lang="en-US" dirty="0" err="1" smtClean="0"/>
              <a:t>борлуулалт</a:t>
            </a:r>
            <a:r>
              <a:rPr lang="mn-MN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хийгджээ</a:t>
            </a:r>
            <a:r>
              <a:rPr lang="mn-MN" dirty="0" smtClean="0"/>
              <a:t>.	</a:t>
            </a:r>
            <a:endParaRPr lang="en-US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57450" y="2591066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2000" b="1" dirty="0"/>
              <a:t>Нүүрс олборлолт </a:t>
            </a:r>
            <a:r>
              <a:rPr lang="mn-MN" sz="2000" b="1" dirty="0" smtClean="0"/>
              <a:t>     /</a:t>
            </a:r>
            <a:r>
              <a:rPr lang="mn-MN" sz="2000" b="1" dirty="0"/>
              <a:t>мян.төг/</a:t>
            </a:r>
            <a:endParaRPr lang="en-US" sz="2000" b="1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2453269" y="3193896"/>
          <a:ext cx="724829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599" y="609600"/>
            <a:ext cx="1063534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399" y="1203811"/>
            <a:ext cx="1070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umnugovi.ubseg.gov.mn            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1212.mn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7" t="9130" r="9705" b="23512"/>
          <a:stretch>
            <a:fillRect/>
          </a:stretch>
        </p:blipFill>
        <p:spPr bwMode="auto">
          <a:xfrm>
            <a:off x="903250" y="1550020"/>
            <a:ext cx="10604810" cy="48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7408" y="1603602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endParaRPr lang="en-US" altLang="en-US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2479222" y="2258106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19136" y="4308021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993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175172" y="4229781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8234363" y="2160134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2257" y="1238704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12288" y="1505631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endParaRPr lang="en-US" altLang="en-US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12913" y="5856288"/>
            <a:ext cx="99021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025" y="1862967"/>
            <a:ext cx="7239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403" y="4346691"/>
            <a:ext cx="69032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Улсын бүртгэл, статистикийн газар,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endParaRPr lang="mn-MN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Өмнөговь -46,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Монгол 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</a:t>
            </a:r>
          </a:p>
          <a:p>
            <a:pPr marL="628650">
              <a:lnSpc>
                <a:spcPct val="150000"/>
              </a:lnSpc>
            </a:pP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Утас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Факс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E-Mail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umnugovi@nso.mn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203" y="4975504"/>
            <a:ext cx="528638" cy="52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679" y="5466043"/>
            <a:ext cx="477558" cy="4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341" y="5969001"/>
            <a:ext cx="427223" cy="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\FILESERVER\share\khorolmaa\Information logo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714" y="729341"/>
            <a:ext cx="1121229" cy="11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30243" y="1099052"/>
            <a:ext cx="93943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оны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4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сарын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байдлаар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орон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нутгийн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төсвийн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орлого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16336.8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сая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төгрөг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болж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төлөвлөгөө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81.0 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хувьтай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биелсэн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байна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Нийт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99.8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хувийг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урсгал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орлого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0.2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хувийг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хөрөнгө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худалдсаны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орлого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тус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тус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эзэлж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байна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Урсгал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98.6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хувь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нь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татварын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орлого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1.4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хувь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нь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татварын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бус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орлого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байна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372" y="664028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u-E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sz="2400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033132" y="2631688"/>
          <a:ext cx="6255834" cy="358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2046514"/>
            <a:ext cx="11059886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64228" y="715833"/>
            <a:ext cx="96229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мөнгө, зээл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Аймгийн  хэмжээнд үйл ажиллагаагаа явуулж буй нийт арилжааны банкуудад  кассын орлого 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173.9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тэрбум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төгрөгт хүрч, зарлага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186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0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тэрбум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төгрөг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болсон байна. Зээлийн өрийн нийт үлдэгдэл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112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тэрбум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төгрөг байгаагийн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8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.3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тэрбум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төгрөг нь чанаргүй зээл байна. Нийт хадгаламжийн үлдэгдэл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80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.4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тэрбум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cs typeface="Tahoma" pitchFamily="34" charset="0"/>
              </a:rPr>
              <a:t>төгрөг болсон байна.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\\FILESERVER\share\khorolmaa\Information logo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85" y="827315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917623" y="2341755"/>
          <a:ext cx="3925616" cy="350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6842841" y="2308302"/>
          <a:ext cx="3996144" cy="349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447800" y="707571"/>
            <a:ext cx="10374086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0858" y="2449286"/>
            <a:ext cx="10972799" cy="2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723" y="1186543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191541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2714" y="1143002"/>
            <a:ext cx="9753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Эрүүл</a:t>
            </a:r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мэнд     </a:t>
            </a:r>
            <a:r>
              <a:rPr lang="mn-MN" sz="2000" dirty="0" smtClean="0"/>
              <a:t>Аймгийн хэмжээнд оны эхний </a:t>
            </a:r>
            <a:r>
              <a:rPr lang="en-US" sz="2000" dirty="0" smtClean="0"/>
              <a:t>4</a:t>
            </a:r>
            <a:r>
              <a:rPr lang="mn-MN" sz="2000" dirty="0" smtClean="0"/>
              <a:t> сарын байдлаар </a:t>
            </a:r>
            <a:r>
              <a:rPr lang="en-US" sz="2000" dirty="0" smtClean="0"/>
              <a:t>0-1 </a:t>
            </a:r>
            <a:r>
              <a:rPr lang="en-US" sz="2000" dirty="0" err="1" smtClean="0"/>
              <a:t>насны</a:t>
            </a:r>
            <a:r>
              <a:rPr lang="en-US" sz="2000" dirty="0" smtClean="0"/>
              <a:t> </a:t>
            </a:r>
            <a:r>
              <a:rPr lang="en-US" sz="2000" dirty="0" err="1" smtClean="0"/>
              <a:t>хүүхдийн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эндэгдэл</a:t>
            </a:r>
            <a:r>
              <a:rPr lang="en-US" sz="2000" dirty="0" smtClean="0"/>
              <a:t> </a:t>
            </a:r>
            <a:r>
              <a:rPr lang="mn-MN" sz="2000" dirty="0" smtClean="0"/>
              <a:t>1</a:t>
            </a:r>
            <a:r>
              <a:rPr lang="en-US" sz="2000" dirty="0" smtClean="0"/>
              <a:t>1</a:t>
            </a:r>
            <a:r>
              <a:rPr lang="mn-MN" sz="2000" dirty="0" smtClean="0"/>
              <a:t> гарсан нь өмнөх мөн үеийнхтэй харьцуулахад 4-өөр өсч,  </a:t>
            </a:r>
            <a:r>
              <a:rPr lang="en-US" sz="2000" dirty="0" smtClean="0"/>
              <a:t>х</a:t>
            </a:r>
            <a:r>
              <a:rPr lang="mn-MN" sz="2000" dirty="0" smtClean="0"/>
              <a:t>арин 1-5 насны хүүхдийн эндэгдэл 1 </a:t>
            </a:r>
            <a:r>
              <a:rPr lang="en-US" sz="2000" dirty="0" err="1" smtClean="0"/>
              <a:t>гар</a:t>
            </a:r>
            <a:r>
              <a:rPr lang="mn-MN" sz="2000" dirty="0" smtClean="0"/>
              <a:t>сан нь өмнөх оны мөн үеийнхээс 2-оор буурчээ.</a:t>
            </a:r>
            <a:endParaRPr lang="en-US" dirty="0" smtClean="0"/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48937" y="3122341"/>
          <a:ext cx="3869473" cy="324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448434" y="2586412"/>
            <a:ext cx="36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mn-MN" dirty="0" smtClean="0"/>
              <a:t>Амаржсан эх, хүүхдийн тоо, оноор 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779941" y="2993406"/>
          <a:ext cx="4215161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6905141" y="2586412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Хүүхдийн эндэгдэл, насны байдлаар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904999" y="762000"/>
            <a:ext cx="9938657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323" y="1192885"/>
            <a:ext cx="993334" cy="10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990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6771" y="1143001"/>
            <a:ext cx="9905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201</a:t>
            </a:r>
            <a:r>
              <a:rPr lang="mn-MN" sz="2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эхний</a:t>
            </a:r>
            <a:r>
              <a:rPr lang="en-US" sz="2000" dirty="0" smtClean="0"/>
              <a:t> </a:t>
            </a:r>
            <a:r>
              <a:rPr lang="mn-MN" sz="2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байдлаар</a:t>
            </a:r>
            <a:r>
              <a:rPr lang="en-US" sz="2000" dirty="0" smtClean="0"/>
              <a:t> </a:t>
            </a:r>
            <a:r>
              <a:rPr lang="en-US" sz="2000" dirty="0" err="1" smtClean="0"/>
              <a:t>аймгийн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хэмжээгээр</a:t>
            </a:r>
            <a:r>
              <a:rPr lang="en-US" sz="2000" dirty="0" smtClean="0"/>
              <a:t>  </a:t>
            </a:r>
            <a:r>
              <a:rPr lang="mn-MN" sz="2000" dirty="0" smtClean="0"/>
              <a:t>465 эх амаржиж</a:t>
            </a:r>
            <a:r>
              <a:rPr lang="en-US" sz="2000" dirty="0" smtClean="0"/>
              <a:t>, </a:t>
            </a:r>
            <a:r>
              <a:rPr lang="mn-MN" sz="2000" dirty="0" smtClean="0"/>
              <a:t>108</a:t>
            </a:r>
            <a:r>
              <a:rPr lang="en-US" sz="2000" dirty="0" smtClean="0"/>
              <a:t> </a:t>
            </a:r>
            <a:r>
              <a:rPr lang="en-US" sz="2000" dirty="0" err="1" smtClean="0"/>
              <a:t>хүн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урьд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мөн</a:t>
            </a:r>
            <a:r>
              <a:rPr lang="en-US" sz="2000" dirty="0" smtClean="0"/>
              <a:t> </a:t>
            </a:r>
            <a:r>
              <a:rPr lang="en-US" sz="2000" dirty="0" err="1" smtClean="0"/>
              <a:t>үеэс</a:t>
            </a:r>
            <a:r>
              <a:rPr lang="en-US" sz="2000" dirty="0" smtClean="0"/>
              <a:t> </a:t>
            </a:r>
            <a:r>
              <a:rPr lang="en-US" sz="2000" dirty="0" err="1" smtClean="0"/>
              <a:t>төрөлт</a:t>
            </a:r>
            <a:r>
              <a:rPr lang="en-US" sz="2000" dirty="0" smtClean="0"/>
              <a:t> </a:t>
            </a:r>
            <a:r>
              <a:rPr lang="mn-MN" sz="2000" dirty="0" smtClean="0"/>
              <a:t>1.5 хувиар өсч, 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баралт</a:t>
            </a:r>
            <a:r>
              <a:rPr lang="en-US" sz="2000" dirty="0" smtClean="0"/>
              <a:t> </a:t>
            </a:r>
            <a:r>
              <a:rPr lang="mn-MN" sz="2000" dirty="0" smtClean="0"/>
              <a:t>5.3</a:t>
            </a:r>
            <a:r>
              <a:rPr lang="en-US" sz="2000" dirty="0" smtClean="0"/>
              <a:t> </a:t>
            </a:r>
            <a:r>
              <a:rPr lang="en-US" sz="2000" dirty="0" err="1" smtClean="0"/>
              <a:t>хувиар</a:t>
            </a:r>
            <a:r>
              <a:rPr lang="en-US" sz="2000" dirty="0" smtClean="0"/>
              <a:t>  </a:t>
            </a:r>
            <a:r>
              <a:rPr lang="mn-MN" sz="2000" dirty="0" smtClean="0"/>
              <a:t>буурсан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200400" y="3033132"/>
          <a:ext cx="5999356" cy="30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181814" y="2481367"/>
            <a:ext cx="684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Аймгийн хэмжээний төрөлт, нас баралтын үзүүлэлтүүд, оноор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2351314"/>
            <a:ext cx="10733314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1084263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999" y="514051"/>
            <a:ext cx="95032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u-ES" dirty="0" smtClean="0"/>
              <a:t>Аймгийн хөдөлмөрийн захад сарын эхэнд бүртгэлтэй ажил идэвхтэй  эрж байгаа </a:t>
            </a:r>
            <a:r>
              <a:rPr lang="mn-MN" dirty="0" smtClean="0"/>
              <a:t>919 </a:t>
            </a:r>
            <a:r>
              <a:rPr lang="eu-ES" dirty="0" smtClean="0"/>
              <a:t>хүн байгаагаас тайлант сард </a:t>
            </a:r>
            <a:r>
              <a:rPr lang="en-US" dirty="0" smtClean="0"/>
              <a:t>2</a:t>
            </a:r>
            <a:r>
              <a:rPr lang="mn-MN" dirty="0" smtClean="0"/>
              <a:t>80</a:t>
            </a:r>
            <a:r>
              <a:rPr lang="eu-ES" dirty="0" smtClean="0"/>
              <a:t>  хүн шинээр бүртгэгдэж, </a:t>
            </a:r>
            <a:r>
              <a:rPr lang="mn-MN" dirty="0" smtClean="0"/>
              <a:t>бүртгэлээс 261 хүн хасагдсан бөгөөд</a:t>
            </a:r>
            <a:r>
              <a:rPr lang="eu-ES" dirty="0" smtClean="0"/>
              <a:t> тайлант сарын эцэст </a:t>
            </a:r>
            <a:r>
              <a:rPr lang="en-US" dirty="0" smtClean="0"/>
              <a:t>9</a:t>
            </a:r>
            <a:r>
              <a:rPr lang="mn-MN" dirty="0" smtClean="0"/>
              <a:t>38 </a:t>
            </a:r>
            <a:r>
              <a:rPr lang="eu-ES" dirty="0" smtClean="0"/>
              <a:t>хүн бүртгэлтэй болсон байна.</a:t>
            </a:r>
            <a:r>
              <a:rPr lang="mn-MN" dirty="0" smtClean="0"/>
              <a:t> Энэ нь өнгөрсөн оны мөн үеэс </a:t>
            </a:r>
            <a:r>
              <a:rPr lang="en-US" dirty="0" smtClean="0"/>
              <a:t>3</a:t>
            </a:r>
            <a:r>
              <a:rPr lang="mn-MN" dirty="0" smtClean="0"/>
              <a:t>0</a:t>
            </a:r>
            <a:r>
              <a:rPr lang="en-US" dirty="0" smtClean="0"/>
              <a:t>9 </a:t>
            </a:r>
            <a:r>
              <a:rPr lang="mn-MN" dirty="0" smtClean="0"/>
              <a:t>хүнээр буюу 49.1 хувиар өсчээ.</a:t>
            </a:r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101" y="2507783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Хөдөлмөрийн хэлтэст шинээр бүртгүүлсэн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 орсон иргэд, жил бүрийн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эцсийн байдлаар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6360" y="2507783"/>
            <a:ext cx="3239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 хайгч иргэд,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түвшингээр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 оны 4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сар, хувиар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37785" y="3389972"/>
          <a:ext cx="4493942" cy="306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047571" y="3479181"/>
          <a:ext cx="4293219" cy="298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2860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76474" y="575100"/>
            <a:ext cx="94923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2000" dirty="0" smtClean="0"/>
              <a:t>Нийгмийн даатгалын сангийн орлого 201</a:t>
            </a:r>
            <a:r>
              <a:rPr lang="en-US" sz="2000" dirty="0" smtClean="0"/>
              <a:t>6</a:t>
            </a:r>
            <a:r>
              <a:rPr lang="mn-MN" sz="2000" dirty="0" smtClean="0"/>
              <a:t> оны эхний </a:t>
            </a:r>
            <a:r>
              <a:rPr lang="en-US" sz="2000" dirty="0" smtClean="0"/>
              <a:t>4</a:t>
            </a:r>
            <a:r>
              <a:rPr lang="mn-MN" sz="2000" dirty="0" smtClean="0"/>
              <a:t> сард </a:t>
            </a:r>
            <a:r>
              <a:rPr lang="en-US" sz="2000" dirty="0" smtClean="0"/>
              <a:t>6061.9</a:t>
            </a:r>
            <a:r>
              <a:rPr lang="mn-MN" sz="2000" dirty="0" smtClean="0"/>
              <a:t> сая төгрөг төвлөрч, төлөвлөгөөний биелэлт</a:t>
            </a:r>
            <a:r>
              <a:rPr lang="en-US" sz="2000" dirty="0" smtClean="0"/>
              <a:t> 76.1</a:t>
            </a:r>
            <a:r>
              <a:rPr lang="mn-MN" sz="2000" dirty="0" smtClean="0"/>
              <a:t> хувьтай байна. Харин нийгмийн сайн дурын даатгуулагчийн тоо төлөвлөснөөсөө </a:t>
            </a:r>
            <a:r>
              <a:rPr lang="en-US" sz="2000" dirty="0" smtClean="0"/>
              <a:t>1.9</a:t>
            </a:r>
            <a:r>
              <a:rPr lang="mn-MN" sz="2000" dirty="0" smtClean="0"/>
              <a:t> дахин өсч </a:t>
            </a:r>
            <a:r>
              <a:rPr lang="en-US" sz="2000" dirty="0" smtClean="0"/>
              <a:t>1766</a:t>
            </a:r>
            <a:r>
              <a:rPr lang="mn-MN" sz="2000" dirty="0" smtClean="0"/>
              <a:t> байгаа нь өмнөх оны мөн үеийнхтэй харьцуулахад   </a:t>
            </a:r>
            <a:r>
              <a:rPr lang="en-US" sz="2000" dirty="0" smtClean="0"/>
              <a:t>2.1</a:t>
            </a:r>
            <a:r>
              <a:rPr lang="mn-MN" sz="2000" dirty="0" smtClean="0"/>
              <a:t>  хувиар  өссөн  байна.</a:t>
            </a:r>
            <a:endParaRPr lang="en-US" sz="2000" dirty="0"/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133725" y="27040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Нийгмийн даатгалын сангийн орлого,төрлөөр, сая.төг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 эхний 4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сарын байдлаар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2910468" y="3412273"/>
          <a:ext cx="6490010" cy="290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590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199" y="808789"/>
            <a:ext cx="940525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2000" dirty="0" smtClean="0"/>
              <a:t>2016 оны эхний 4 сарын байдлаар аймгийн хэмжээнд  гэмт хэрэг 122 гарсан нь өмнөх оны мөн үеэс 17 хэргээр буюу 12.2 хувиар буурсан үзүүлэлттэй байна. Оны эхний 4 сард гарсан н</a:t>
            </a:r>
            <a:r>
              <a:rPr lang="eu-ES" sz="2000" dirty="0" smtClean="0"/>
              <a:t>ийт  гэмт хэргийн </a:t>
            </a:r>
            <a:r>
              <a:rPr lang="mn-MN" sz="2000" dirty="0" smtClean="0"/>
              <a:t>илрүүлэлт </a:t>
            </a:r>
            <a:r>
              <a:rPr lang="en-US" sz="2000" dirty="0" smtClean="0"/>
              <a:t>70.0</a:t>
            </a:r>
            <a:r>
              <a:rPr lang="mn-MN" sz="2000" dirty="0" smtClean="0"/>
              <a:t> хувьтай</a:t>
            </a:r>
            <a:r>
              <a:rPr lang="eu-ES" sz="2000" dirty="0" smtClean="0"/>
              <a:t> байна.</a:t>
            </a:r>
            <a:endParaRPr lang="en-US" sz="2000" dirty="0"/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0" y="2754086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Гэмт хэрэг</a:t>
            </a:r>
            <a:r>
              <a:rPr lang="en-US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2012-2016 </a:t>
            </a:r>
            <a:r>
              <a:rPr lang="mn-MN" sz="16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оны 4 сар</a:t>
            </a:r>
            <a:endParaRPr lang="en-US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787805" y="3334215"/>
          <a:ext cx="6824546" cy="28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29543" y="592723"/>
            <a:ext cx="940525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гэдэг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хэрэглэгчдийн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худалдаж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үйлчилгээний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өөрчлөлтгүй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тогтвортой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байхад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хэрхэн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өөрчлөгдөж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буйг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хэмждэг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:\BAYAN\My Pictures\STAT-LOGO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605" y="640519"/>
            <a:ext cx="999837" cy="10028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4F81BD">
                <a:lumMod val="40000"/>
                <a:lumOff val="60000"/>
                <a:alpha val="40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91543" y="2405743"/>
            <a:ext cx="54972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Өмнөговь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72517"/>
              </p:ext>
            </p:extLst>
          </p:nvPr>
        </p:nvGraphicFramePr>
        <p:xfrm>
          <a:off x="2111532" y="2786871"/>
          <a:ext cx="7500818" cy="380140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936631"/>
                <a:gridCol w="854729"/>
                <a:gridCol w="854729"/>
                <a:gridCol w="854729"/>
              </a:tblGrid>
              <a:tr h="1938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Барааны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бүлгээр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2016-03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2016-03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2016-03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3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2015-03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2015-12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2016-02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Ерөнхий индекс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101.5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101.3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100.6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01.Хyнсний бараа, согтууруулах бус ундаа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96.4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105.8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103.0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02.Согтууруулах ундаа, тамхи, мансууруулах бодис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96.6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03. Хувцас, бөс бараа, гутал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102.4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99.5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99.6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04.Орон сууц, ус, цахилгаан, хийн болон бусад тyлш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98.8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101.0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05.Гэр ахуйн тавилга, гэр ахуйн бараа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101.3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101.1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06. Эм, тариа, эмнэлгийн yйлчилгээ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111.1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111.1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07.Тээвэр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97.2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08.Холбооны хэрэгсэл, шуудангийн yйлчилгээ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09.Амралт, чөлөөт цаг, соёлын бараа, yйлчилгээ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104.0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10.Боловсролын yйлчилгээ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132.5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11.Зочид буудал, нийтийн хоол, дотуур байрны yйлчилгээ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95.8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12.Бусад </a:t>
                      </a:r>
                      <a:r>
                        <a:rPr lang="en-US" sz="1600" b="0" dirty="0" err="1">
                          <a:effectLst/>
                        </a:rPr>
                        <a:t>бараа</a:t>
                      </a:r>
                      <a:r>
                        <a:rPr lang="en-US" sz="1600" b="0" dirty="0">
                          <a:effectLst/>
                        </a:rPr>
                        <a:t>, </a:t>
                      </a:r>
                      <a:r>
                        <a:rPr lang="en-US" sz="1600" b="0" dirty="0" err="1">
                          <a:effectLst/>
                        </a:rPr>
                        <a:t>yйлчилгээ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102.3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100.7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100.2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993</Words>
  <Application>Microsoft Office PowerPoint</Application>
  <PresentationFormat>Custom</PresentationFormat>
  <Paragraphs>257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Nominchuluu</cp:lastModifiedBy>
  <cp:revision>223</cp:revision>
  <cp:lastPrinted>2016-03-15T06:15:56Z</cp:lastPrinted>
  <dcterms:created xsi:type="dcterms:W3CDTF">2016-01-21T11:01:30Z</dcterms:created>
  <dcterms:modified xsi:type="dcterms:W3CDTF">2016-05-11T08:53:15Z</dcterms:modified>
</cp:coreProperties>
</file>