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6" r:id="rId2"/>
    <p:sldId id="387" r:id="rId3"/>
    <p:sldId id="388" r:id="rId4"/>
    <p:sldId id="390" r:id="rId5"/>
    <p:sldId id="389" r:id="rId6"/>
    <p:sldId id="391" r:id="rId7"/>
    <p:sldId id="404" r:id="rId8"/>
    <p:sldId id="392" r:id="rId9"/>
    <p:sldId id="402" r:id="rId10"/>
    <p:sldId id="393" r:id="rId11"/>
    <p:sldId id="401" r:id="rId12"/>
    <p:sldId id="394" r:id="rId13"/>
    <p:sldId id="395" r:id="rId14"/>
    <p:sldId id="396" r:id="rId15"/>
    <p:sldId id="397" r:id="rId16"/>
    <p:sldId id="398" r:id="rId17"/>
    <p:sldId id="405" r:id="rId18"/>
    <p:sldId id="406" r:id="rId19"/>
    <p:sldId id="399" r:id="rId20"/>
    <p:sldId id="400" r:id="rId21"/>
    <p:sldId id="353" r:id="rId22"/>
  </p:sldIdLst>
  <p:sldSz cx="9906000" cy="6858000" type="A4"/>
  <p:notesSz cx="979963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khjargal" initials="M" lastIdx="1" clrIdx="0">
    <p:extLst>
      <p:ext uri="{19B8F6BF-5375-455C-9EA6-DF929625EA0E}">
        <p15:presenceInfo xmlns:p15="http://schemas.microsoft.com/office/powerpoint/2012/main" userId="S-1-5-21-3136409274-2656067682-683017104-27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3" autoAdjust="0"/>
  </p:normalViewPr>
  <p:slideViewPr>
    <p:cSldViewPr snapToGrid="0">
      <p:cViewPr varScale="1">
        <p:scale>
          <a:sx n="116" d="100"/>
          <a:sy n="116" d="100"/>
        </p:scale>
        <p:origin x="936" y="108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2016\2016.05%20sariin%20taniltsuulga\2016.04%20%20MEDEE.11%20sambuu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%206sariin%20taniltsuulga%20kh\niigmiin%20salbariin%20taniltsuulga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%206sariin%20taniltsuulga%20kh\niigmiin%20salbariin%20taniltsuulga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%206sariin%20taniltsuulga%20kh\niigmiin%20salbariin%20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258098215469054"/>
          <c:y val="6.6925677561492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429941263307789"/>
          <c:y val="0.22907840745258956"/>
          <c:w val="0.44584841609423409"/>
          <c:h val="0.75395586115115898"/>
        </c:manualLayout>
      </c:layout>
      <c:pieChart>
        <c:varyColors val="1"/>
        <c:ser>
          <c:idx val="0"/>
          <c:order val="0"/>
          <c:tx>
            <c:strRef>
              <c:f>'Tusuv orlogo'!$G$55</c:f>
              <c:strCache>
                <c:ptCount val="1"/>
                <c:pt idx="0">
                  <c:v>Татварын орлогыг төрлөөр нь авч үзвэл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0004217491534307E-2"/>
                  <c:y val="-3.76612497905846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69996437652781"/>
                  <c:y val="-2.13711583924349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87236560328555E-2"/>
                  <c:y val="1.2174258359549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088043206767605E-2"/>
                  <c:y val="3.27196689066347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75182463242293"/>
                      <c:h val="0.15941333037595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'Tusuv orlogo'!$F$56:$F$60</c:f>
              <c:strCache>
                <c:ptCount val="5"/>
                <c:pt idx="0">
                  <c:v>1. Хүн амын орлогын албан татвар</c:v>
                </c:pt>
                <c:pt idx="1">
                  <c:v> 2. Өмчийн татвар      </c:v>
                </c:pt>
                <c:pt idx="2">
                  <c:v>3. Дотоодын бараа үйлчилгээний татвар</c:v>
                </c:pt>
                <c:pt idx="3">
                  <c:v>4.Бусад татвар</c:v>
                </c:pt>
                <c:pt idx="4">
                  <c:v>Татварын бус орлого</c:v>
                </c:pt>
              </c:strCache>
            </c:strRef>
          </c:cat>
          <c:val>
            <c:numRef>
              <c:f>'Tusuv orlogo'!$G$56:$G$60</c:f>
              <c:numCache>
                <c:formatCode>##\ ###\ ##0.0</c:formatCode>
                <c:ptCount val="5"/>
                <c:pt idx="0">
                  <c:v>11904123.1</c:v>
                </c:pt>
                <c:pt idx="1">
                  <c:v>6442187.5999999996</c:v>
                </c:pt>
                <c:pt idx="2" formatCode="General">
                  <c:v>1756000</c:v>
                </c:pt>
                <c:pt idx="3">
                  <c:v>11006405</c:v>
                </c:pt>
                <c:pt idx="4">
                  <c:v>1076724.3999999999</c:v>
                </c:pt>
              </c:numCache>
            </c:numRef>
          </c:val>
        </c:ser>
        <c:ser>
          <c:idx val="1"/>
          <c:order val="1"/>
          <c:tx>
            <c:strRef>
              <c:f>'Tusuv orlogo'!$K$46</c:f>
              <c:strCache>
                <c:ptCount val="1"/>
                <c:pt idx="0">
                  <c:v>Төлөвлөгөө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orlogo'!$K$47:$K$64</c:f>
              <c:numCache>
                <c:formatCode>##\ ###\ ##0.0</c:formatCode>
                <c:ptCount val="18"/>
                <c:pt idx="0">
                  <c:v>76799.7</c:v>
                </c:pt>
                <c:pt idx="1">
                  <c:v>134191</c:v>
                </c:pt>
                <c:pt idx="2">
                  <c:v>57534.7</c:v>
                </c:pt>
                <c:pt idx="3">
                  <c:v>867526.4</c:v>
                </c:pt>
                <c:pt idx="4">
                  <c:v>65521.599999999999</c:v>
                </c:pt>
                <c:pt idx="5">
                  <c:v>86689.9</c:v>
                </c:pt>
                <c:pt idx="6">
                  <c:v>95283.7</c:v>
                </c:pt>
                <c:pt idx="7">
                  <c:v>78509.7</c:v>
                </c:pt>
                <c:pt idx="8">
                  <c:v>57397.3</c:v>
                </c:pt>
                <c:pt idx="9">
                  <c:v>16265492.9</c:v>
                </c:pt>
                <c:pt idx="10">
                  <c:v>135490.79999999999</c:v>
                </c:pt>
                <c:pt idx="11">
                  <c:v>109758</c:v>
                </c:pt>
                <c:pt idx="12">
                  <c:v>48830.8</c:v>
                </c:pt>
                <c:pt idx="13">
                  <c:v>4007347.7</c:v>
                </c:pt>
                <c:pt idx="14">
                  <c:v>600059.80000000005</c:v>
                </c:pt>
                <c:pt idx="15">
                  <c:v>1726356.5</c:v>
                </c:pt>
                <c:pt idx="16">
                  <c:v>502575</c:v>
                </c:pt>
                <c:pt idx="17">
                  <c:v>24915365.5</c:v>
                </c:pt>
              </c:numCache>
            </c:numRef>
          </c:val>
        </c:ser>
        <c:ser>
          <c:idx val="2"/>
          <c:order val="2"/>
          <c:tx>
            <c:strRef>
              <c:f>'Tusuv orlogo'!$L$46</c:f>
              <c:strCache>
                <c:ptCount val="1"/>
                <c:pt idx="0">
                  <c:v>Гүйцэтгэл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orlogo'!$L$47:$L$64</c:f>
              <c:numCache>
                <c:formatCode>##\ ###\ ##0.0</c:formatCode>
                <c:ptCount val="18"/>
                <c:pt idx="0">
                  <c:v>60302.400000000001</c:v>
                </c:pt>
                <c:pt idx="1">
                  <c:v>144018.70000000001</c:v>
                </c:pt>
                <c:pt idx="2">
                  <c:v>44035.6</c:v>
                </c:pt>
                <c:pt idx="3">
                  <c:v>1005852.2</c:v>
                </c:pt>
                <c:pt idx="4">
                  <c:v>60968.7</c:v>
                </c:pt>
                <c:pt idx="5">
                  <c:v>72196.900000000009</c:v>
                </c:pt>
                <c:pt idx="6">
                  <c:v>141885.9</c:v>
                </c:pt>
                <c:pt idx="7">
                  <c:v>59425.599999999991</c:v>
                </c:pt>
                <c:pt idx="8">
                  <c:v>62585.5</c:v>
                </c:pt>
                <c:pt idx="9">
                  <c:v>12823378.5</c:v>
                </c:pt>
                <c:pt idx="10">
                  <c:v>106883.8</c:v>
                </c:pt>
                <c:pt idx="11">
                  <c:v>97178.799999999988</c:v>
                </c:pt>
                <c:pt idx="12">
                  <c:v>34891</c:v>
                </c:pt>
                <c:pt idx="13">
                  <c:v>2927280.4000000004</c:v>
                </c:pt>
                <c:pt idx="14">
                  <c:v>362311.8</c:v>
                </c:pt>
                <c:pt idx="15">
                  <c:v>981124.4</c:v>
                </c:pt>
                <c:pt idx="16">
                  <c:v>42751.6</c:v>
                </c:pt>
                <c:pt idx="17">
                  <c:v>19027071.800000001</c:v>
                </c:pt>
              </c:numCache>
            </c:numRef>
          </c:val>
        </c:ser>
        <c:ser>
          <c:idx val="3"/>
          <c:order val="3"/>
          <c:tx>
            <c:strRef>
              <c:f>'Tusuv orlogo'!$M$46</c:f>
              <c:strCache>
                <c:ptCount val="1"/>
                <c:pt idx="0">
                  <c:v>Хувь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orlogo'!$M$47:$M$64</c:f>
              <c:numCache>
                <c:formatCode>0.0</c:formatCode>
                <c:ptCount val="18"/>
                <c:pt idx="0">
                  <c:v>78.51905671506529</c:v>
                </c:pt>
                <c:pt idx="1">
                  <c:v>107.32366552153275</c:v>
                </c:pt>
                <c:pt idx="2">
                  <c:v>76.537463478561634</c:v>
                </c:pt>
                <c:pt idx="3">
                  <c:v>115.94485193764707</c:v>
                </c:pt>
                <c:pt idx="4">
                  <c:v>93.051299113574757</c:v>
                </c:pt>
                <c:pt idx="5">
                  <c:v>83.28178945874896</c:v>
                </c:pt>
                <c:pt idx="6">
                  <c:v>148.90888997803401</c:v>
                </c:pt>
                <c:pt idx="7">
                  <c:v>75.692048243720194</c:v>
                </c:pt>
                <c:pt idx="8">
                  <c:v>109.03910114238822</c:v>
                </c:pt>
                <c:pt idx="9">
                  <c:v>78.837933647863807</c:v>
                </c:pt>
                <c:pt idx="10">
                  <c:v>78.886389334183576</c:v>
                </c:pt>
                <c:pt idx="11">
                  <c:v>88.539149765848492</c:v>
                </c:pt>
                <c:pt idx="12">
                  <c:v>71.452853526872389</c:v>
                </c:pt>
                <c:pt idx="13">
                  <c:v>73.04782662108407</c:v>
                </c:pt>
                <c:pt idx="14">
                  <c:v>60.379282198207576</c:v>
                </c:pt>
                <c:pt idx="15">
                  <c:v>56.8320853774988</c:v>
                </c:pt>
                <c:pt idx="16">
                  <c:v>8.5065114659503553</c:v>
                </c:pt>
                <c:pt idx="17">
                  <c:v>76.366817897975452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2.3532006415864812E-2"/>
          <c:w val="0.87970085470086135"/>
          <c:h val="0.76370437905788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daatgal'!$B$28:$D$28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2840</c:v>
                </c:pt>
                <c:pt idx="1">
                  <c:v>2949</c:v>
                </c:pt>
                <c:pt idx="2" formatCode="0">
                  <c:v>4171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560512"/>
        <c:axId val="70560904"/>
      </c:barChart>
      <c:catAx>
        <c:axId val="70560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560904"/>
        <c:crosses val="autoZero"/>
        <c:auto val="1"/>
        <c:lblAlgn val="ctr"/>
        <c:lblOffset val="100"/>
        <c:noMultiLvlLbl val="0"/>
      </c:catAx>
      <c:valAx>
        <c:axId val="70560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5605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54764112915449E-2"/>
          <c:y val="5.2515173884514432E-2"/>
          <c:w val="0.92627302649524468"/>
          <c:h val="0.65976911089238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'niigmiin daatgal'!$M$4</c:f>
              <c:strCache>
                <c:ptCount val="1"/>
                <c:pt idx="0">
                  <c:v>2015.VI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6666666666666701E-2"/>
                  <c:y val="9.259259259259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666666666666701E-2"/>
                  <c:y val="4.629629629629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daatgal'!$M$5:$M$9</c:f>
              <c:numCache>
                <c:formatCode>0.0</c:formatCode>
                <c:ptCount val="5"/>
                <c:pt idx="0">
                  <c:v>9744.2999999999884</c:v>
                </c:pt>
                <c:pt idx="1">
                  <c:v>892.8</c:v>
                </c:pt>
                <c:pt idx="2" formatCode="General">
                  <c:v>939.3</c:v>
                </c:pt>
                <c:pt idx="3">
                  <c:v>376.6</c:v>
                </c:pt>
                <c:pt idx="4">
                  <c:v>2209.6999999999998</c:v>
                </c:pt>
              </c:numCache>
            </c:numRef>
          </c:val>
        </c:ser>
        <c:ser>
          <c:idx val="1"/>
          <c:order val="1"/>
          <c:tx>
            <c:strRef>
              <c:f>'niigmiin daatgal'!$N$4</c:f>
              <c:strCache>
                <c:ptCount val="1"/>
                <c:pt idx="0">
                  <c:v>2016.VI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3333333333333367E-3"/>
                  <c:y val="-9.259259259259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25E-2"/>
                  <c:y val="-8.48755627201381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daatgal'!$N$5:$N$9</c:f>
              <c:numCache>
                <c:formatCode>0.0</c:formatCode>
                <c:ptCount val="5"/>
                <c:pt idx="0">
                  <c:v>11544.4</c:v>
                </c:pt>
                <c:pt idx="1">
                  <c:v>1013.1</c:v>
                </c:pt>
                <c:pt idx="2" formatCode="General">
                  <c:v>615.6</c:v>
                </c:pt>
                <c:pt idx="3" formatCode="General">
                  <c:v>352.8</c:v>
                </c:pt>
                <c:pt idx="4" formatCode="General">
                  <c:v>2348.8000000000002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899192"/>
        <c:axId val="70899584"/>
      </c:barChart>
      <c:catAx>
        <c:axId val="70899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0899584"/>
        <c:crosses val="autoZero"/>
        <c:auto val="1"/>
        <c:lblAlgn val="ctr"/>
        <c:lblOffset val="100"/>
        <c:noMultiLvlLbl val="0"/>
      </c:catAx>
      <c:valAx>
        <c:axId val="70899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0899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936286089237983"/>
          <c:y val="0.24074074074074245"/>
          <c:w val="0.31349650043744964"/>
          <c:h val="0.1763097841936424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'niigmiin daatgal'!$R$4</c:f>
              <c:strCache>
                <c:ptCount val="1"/>
                <c:pt idx="0">
                  <c:v>2015.VI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333333333333367E-3"/>
                  <c:y val="4.6296296296296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9.2588947214930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66666666666701E-2"/>
                  <c:y val="-8.4875562720138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1111111111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67E-3"/>
                  <c:y val="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daatgal'!$Q$5:$Q$9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daatgal'!$R$5:$R$9</c:f>
              <c:numCache>
                <c:formatCode>0.0</c:formatCode>
                <c:ptCount val="5"/>
                <c:pt idx="0">
                  <c:v>10172.4</c:v>
                </c:pt>
                <c:pt idx="1">
                  <c:v>956.9</c:v>
                </c:pt>
                <c:pt idx="2" formatCode="General">
                  <c:v>1025.9000000000001</c:v>
                </c:pt>
                <c:pt idx="3">
                  <c:v>333.2</c:v>
                </c:pt>
                <c:pt idx="4">
                  <c:v>2240.6</c:v>
                </c:pt>
              </c:numCache>
            </c:numRef>
          </c:val>
        </c:ser>
        <c:ser>
          <c:idx val="1"/>
          <c:order val="1"/>
          <c:tx>
            <c:strRef>
              <c:f>'niigmiin daatgal'!$S$4</c:f>
              <c:strCache>
                <c:ptCount val="1"/>
                <c:pt idx="0">
                  <c:v>2016.VI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8.3333333333333367E-3"/>
                  <c:y val="-4.629629629629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33333333333334E-2"/>
                  <c:y val="-4.6296296296296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daatgal'!$Q$5:$Q$9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daatgal'!$S$5:$S$9</c:f>
              <c:numCache>
                <c:formatCode>0.0</c:formatCode>
                <c:ptCount val="5"/>
                <c:pt idx="0">
                  <c:v>11690.1</c:v>
                </c:pt>
                <c:pt idx="1">
                  <c:v>1016.3</c:v>
                </c:pt>
                <c:pt idx="2" formatCode="General">
                  <c:v>616.9</c:v>
                </c:pt>
                <c:pt idx="3">
                  <c:v>364.2</c:v>
                </c:pt>
                <c:pt idx="4">
                  <c:v>2349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900368"/>
        <c:axId val="70900760"/>
      </c:barChart>
      <c:catAx>
        <c:axId val="7090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0900760"/>
        <c:crosses val="autoZero"/>
        <c:auto val="1"/>
        <c:lblAlgn val="ctr"/>
        <c:lblOffset val="100"/>
        <c:noMultiLvlLbl val="0"/>
      </c:catAx>
      <c:valAx>
        <c:axId val="709007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900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5178477690289243"/>
          <c:y val="0.3611111111111111"/>
          <c:w val="0.32894073426006937"/>
          <c:h val="8.371719160105002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7.4457932341790933E-2"/>
          <c:w val="0.93888888888889466"/>
          <c:h val="0.7215992271799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 hev'!$A$44</c:f>
              <c:strCache>
                <c:ptCount val="1"/>
                <c:pt idx="0">
                  <c:v>Аймгийн хэмжээнд үйлдэгдсэн нийт гэмт хэргийн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 hev'!$B$43:$F$43</c:f>
              <c:strCache>
                <c:ptCount val="5"/>
                <c:pt idx="0">
                  <c:v>2012.VI</c:v>
                </c:pt>
                <c:pt idx="1">
                  <c:v>2013.VI</c:v>
                </c:pt>
                <c:pt idx="2">
                  <c:v>2014.VI</c:v>
                </c:pt>
                <c:pt idx="3">
                  <c:v>2015.VI</c:v>
                </c:pt>
                <c:pt idx="4">
                  <c:v>2016.VI</c:v>
                </c:pt>
              </c:strCache>
            </c:strRef>
          </c:cat>
          <c:val>
            <c:numRef>
              <c:f>'gemt hereg hev'!$B$44:$F$44</c:f>
              <c:numCache>
                <c:formatCode>General</c:formatCode>
                <c:ptCount val="5"/>
                <c:pt idx="0">
                  <c:v>181</c:v>
                </c:pt>
                <c:pt idx="1">
                  <c:v>207</c:v>
                </c:pt>
                <c:pt idx="2">
                  <c:v>251</c:v>
                </c:pt>
                <c:pt idx="3">
                  <c:v>213</c:v>
                </c:pt>
                <c:pt idx="4">
                  <c:v>197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901544"/>
        <c:axId val="70901936"/>
      </c:barChart>
      <c:catAx>
        <c:axId val="70901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901936"/>
        <c:crosses val="autoZero"/>
        <c:auto val="1"/>
        <c:lblAlgn val="ctr"/>
        <c:lblOffset val="100"/>
        <c:noMultiLvlLbl val="0"/>
      </c:catAx>
      <c:valAx>
        <c:axId val="70901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901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25"/>
                  <c:y val="-0.118484251968505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66666666666666"/>
                  <c:y val="-5.55555555555554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555555555557434E-2"/>
                  <c:y val="0.134259259259259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888888888889767E-2"/>
                  <c:y val="0.148148148148148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66666666666672"/>
                  <c:y val="-7.4074074074074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666666666667951E-2"/>
                  <c:y val="-0.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'gemt hereg hev'!$E$25:$E$30</c:f>
              <c:strCache>
                <c:ptCount val="6"/>
                <c:pt idx="0">
                  <c:v>хүчингийн хэрэг</c:v>
                </c:pt>
                <c:pt idx="1">
                  <c:v>бусдын биед гэмтэл учруулсан хэрэг</c:v>
                </c:pt>
                <c:pt idx="2">
                  <c:v>хулгайн хэрэг</c:v>
                </c:pt>
                <c:pt idx="3">
                  <c:v>ХАБ эсрэг гэмт хэрэг</c:v>
                </c:pt>
                <c:pt idx="4">
                  <c:v>Бусад гэмт хэрэг</c:v>
                </c:pt>
                <c:pt idx="5">
                  <c:v>Бусдыг залилах</c:v>
                </c:pt>
              </c:strCache>
            </c:strRef>
          </c:cat>
          <c:val>
            <c:numRef>
              <c:f>'gemt hereg hev'!$F$25:$F$30</c:f>
              <c:numCache>
                <c:formatCode>0.0</c:formatCode>
                <c:ptCount val="6"/>
                <c:pt idx="0">
                  <c:v>3.0456852791878175</c:v>
                </c:pt>
                <c:pt idx="1">
                  <c:v>39.593908629441628</c:v>
                </c:pt>
                <c:pt idx="2">
                  <c:v>20.3</c:v>
                </c:pt>
                <c:pt idx="3">
                  <c:v>12.690355329949245</c:v>
                </c:pt>
                <c:pt idx="4">
                  <c:v>20.8</c:v>
                </c:pt>
                <c:pt idx="5">
                  <c:v>3.5532994923857868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910754072651499E-2"/>
          <c:y val="8.1096234435809669E-2"/>
          <c:w val="0.88867187500000255"/>
          <c:h val="0.6808275495250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'Mal tullult'!$S$125</c:f>
              <c:strCache>
                <c:ptCount val="1"/>
                <c:pt idx="0">
                  <c:v>2015 5-сар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57575757575924E-3"/>
                  <c:y val="2.777777777777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505050505050475E-3"/>
                  <c:y val="1.3888888888888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Ноён</c:v>
                </c:pt>
                <c:pt idx="7">
                  <c:v>Íîìãîí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tullult'!$S$126:$S$140</c:f>
              <c:numCache>
                <c:formatCode>0</c:formatCode>
                <c:ptCount val="15"/>
                <c:pt idx="0">
                  <c:v>35561</c:v>
                </c:pt>
                <c:pt idx="1">
                  <c:v>23473</c:v>
                </c:pt>
                <c:pt idx="2">
                  <c:v>35935</c:v>
                </c:pt>
                <c:pt idx="3">
                  <c:v>33197</c:v>
                </c:pt>
                <c:pt idx="4">
                  <c:v>34289</c:v>
                </c:pt>
                <c:pt idx="5">
                  <c:v>24666</c:v>
                </c:pt>
                <c:pt idx="6">
                  <c:v>19198</c:v>
                </c:pt>
                <c:pt idx="7">
                  <c:v>64649</c:v>
                </c:pt>
                <c:pt idx="8">
                  <c:v>28187</c:v>
                </c:pt>
                <c:pt idx="9">
                  <c:v>18730</c:v>
                </c:pt>
                <c:pt idx="10">
                  <c:v>45143</c:v>
                </c:pt>
                <c:pt idx="11">
                  <c:v>35733</c:v>
                </c:pt>
                <c:pt idx="12">
                  <c:v>20902</c:v>
                </c:pt>
                <c:pt idx="13">
                  <c:v>13280</c:v>
                </c:pt>
                <c:pt idx="14">
                  <c:v>18121</c:v>
                </c:pt>
              </c:numCache>
            </c:numRef>
          </c:val>
        </c:ser>
        <c:ser>
          <c:idx val="1"/>
          <c:order val="1"/>
          <c:tx>
            <c:strRef>
              <c:f>'Mal tullult'!$T$125</c:f>
              <c:strCache>
                <c:ptCount val="1"/>
                <c:pt idx="0">
                  <c:v>2016 5-сар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9.25925925925933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76767676767683E-2"/>
                  <c:y val="-4.243778136006754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505050505050475E-3"/>
                  <c:y val="2.777777777777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01010101010101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Ноён</c:v>
                </c:pt>
                <c:pt idx="7">
                  <c:v>Íîìãîí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tullult'!$T$126:$T$140</c:f>
              <c:numCache>
                <c:formatCode>0</c:formatCode>
                <c:ptCount val="15"/>
                <c:pt idx="0">
                  <c:v>33018</c:v>
                </c:pt>
                <c:pt idx="1">
                  <c:v>28102</c:v>
                </c:pt>
                <c:pt idx="2">
                  <c:v>41499</c:v>
                </c:pt>
                <c:pt idx="3">
                  <c:v>27388</c:v>
                </c:pt>
                <c:pt idx="4">
                  <c:v>41710</c:v>
                </c:pt>
                <c:pt idx="5">
                  <c:v>41920</c:v>
                </c:pt>
                <c:pt idx="6">
                  <c:v>15501</c:v>
                </c:pt>
                <c:pt idx="7">
                  <c:v>48304</c:v>
                </c:pt>
                <c:pt idx="8">
                  <c:v>26396</c:v>
                </c:pt>
                <c:pt idx="9">
                  <c:v>26382</c:v>
                </c:pt>
                <c:pt idx="10">
                  <c:v>50201</c:v>
                </c:pt>
                <c:pt idx="11">
                  <c:v>27167</c:v>
                </c:pt>
                <c:pt idx="12">
                  <c:v>27557</c:v>
                </c:pt>
                <c:pt idx="13">
                  <c:v>27103</c:v>
                </c:pt>
                <c:pt idx="14">
                  <c:v>20239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1179736"/>
        <c:axId val="71180128"/>
      </c:barChart>
      <c:catAx>
        <c:axId val="7117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71180128"/>
        <c:crosses val="autoZero"/>
        <c:auto val="1"/>
        <c:lblAlgn val="ctr"/>
        <c:lblOffset val="100"/>
        <c:noMultiLvlLbl val="0"/>
      </c:catAx>
      <c:valAx>
        <c:axId val="711801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179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 Mon"/>
              <a:ea typeface="Arial Mon"/>
              <a:cs typeface="Arial Mon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AY!$K$12</c:f>
              <c:strCache>
                <c:ptCount val="1"/>
                <c:pt idx="0">
                  <c:v>Нүүрс олборлолт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AY!$L$10:$O$11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AY!$L$12:$O$12</c:f>
              <c:numCache>
                <c:formatCode>General</c:formatCode>
                <c:ptCount val="4"/>
                <c:pt idx="0">
                  <c:v>27567199.899999999</c:v>
                </c:pt>
                <c:pt idx="1">
                  <c:v>155030081.19999999</c:v>
                </c:pt>
                <c:pt idx="2">
                  <c:v>36433116.800000004</c:v>
                </c:pt>
                <c:pt idx="3">
                  <c:v>154894895.5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1181304"/>
        <c:axId val="71181696"/>
      </c:barChart>
      <c:catAx>
        <c:axId val="7118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181696"/>
        <c:crosses val="autoZero"/>
        <c:auto val="1"/>
        <c:lblAlgn val="ctr"/>
        <c:lblOffset val="100"/>
        <c:noMultiLvlLbl val="0"/>
      </c:catAx>
      <c:valAx>
        <c:axId val="7118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18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39419674451607E-2"/>
          <c:y val="4.4610022799307293E-2"/>
          <c:w val="0.93772116065109878"/>
          <c:h val="0.69514643066729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AY!$K$8</c:f>
              <c:strCache>
                <c:ptCount val="1"/>
                <c:pt idx="0">
                  <c:v>Сүү, сүүн бүтээгдэхүүн үйлдвэрлэл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AY!$L$6:$O$7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AY!$L$8:$O$8</c:f>
              <c:numCache>
                <c:formatCode>General</c:formatCode>
                <c:ptCount val="4"/>
                <c:pt idx="0">
                  <c:v>20377.8</c:v>
                </c:pt>
                <c:pt idx="1">
                  <c:v>57762.1</c:v>
                </c:pt>
                <c:pt idx="2">
                  <c:v>8283</c:v>
                </c:pt>
                <c:pt idx="3">
                  <c:v>23979.599999999944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182480"/>
        <c:axId val="71655136"/>
      </c:barChart>
      <c:catAx>
        <c:axId val="71182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655136"/>
        <c:crosses val="autoZero"/>
        <c:auto val="1"/>
        <c:lblAlgn val="ctr"/>
        <c:lblOffset val="100"/>
        <c:noMultiLvlLbl val="0"/>
      </c:catAx>
      <c:valAx>
        <c:axId val="71655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18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61811023622046E-2"/>
          <c:y val="5.5939413823272104E-2"/>
          <c:w val="0.92921780664354026"/>
          <c:h val="0.8126846830192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hevlel!$L$17</c:f>
              <c:strCache>
                <c:ptCount val="1"/>
                <c:pt idx="0">
                  <c:v>2016 оны мөн үе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hevlel!#REF!</c:f>
            </c:multiLvlStrRef>
          </c:cat>
          <c:val>
            <c:numRef>
              <c:f>hevlel!$L$18:$L$24</c:f>
              <c:numCache>
                <c:formatCode>General</c:formatCode>
                <c:ptCount val="7"/>
                <c:pt idx="0">
                  <c:v>645</c:v>
                </c:pt>
                <c:pt idx="1">
                  <c:v>95</c:v>
                </c:pt>
                <c:pt idx="2">
                  <c:v>39</c:v>
                </c:pt>
                <c:pt idx="3">
                  <c:v>5</c:v>
                </c:pt>
                <c:pt idx="4">
                  <c:v>322</c:v>
                </c:pt>
                <c:pt idx="5">
                  <c:v>32</c:v>
                </c:pt>
                <c:pt idx="6">
                  <c:v>176</c:v>
                </c:pt>
              </c:numCache>
            </c:numRef>
          </c:val>
        </c:ser>
        <c:ser>
          <c:idx val="1"/>
          <c:order val="1"/>
          <c:tx>
            <c:strRef>
              <c:f>hevlel!$M$17</c:f>
              <c:strCache>
                <c:ptCount val="1"/>
                <c:pt idx="0">
                  <c:v>2016 оны мөн үе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hevlel!#REF!</c:f>
            </c:multiLvlStrRef>
          </c:cat>
          <c:val>
            <c:numRef>
              <c:f>hevlel!$M$18:$M$24</c:f>
              <c:numCache>
                <c:formatCode>General</c:formatCode>
                <c:ptCount val="7"/>
                <c:pt idx="0">
                  <c:v>680</c:v>
                </c:pt>
                <c:pt idx="1">
                  <c:v>89</c:v>
                </c:pt>
                <c:pt idx="2">
                  <c:v>36</c:v>
                </c:pt>
                <c:pt idx="3">
                  <c:v>8</c:v>
                </c:pt>
                <c:pt idx="4">
                  <c:v>359</c:v>
                </c:pt>
                <c:pt idx="5">
                  <c:v>27</c:v>
                </c:pt>
                <c:pt idx="6">
                  <c:v>147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655920"/>
        <c:axId val="71656312"/>
      </c:barChart>
      <c:catAx>
        <c:axId val="71655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1656312"/>
        <c:crosses val="autoZero"/>
        <c:auto val="1"/>
        <c:lblAlgn val="ctr"/>
        <c:lblOffset val="100"/>
        <c:noMultiLvlLbl val="0"/>
      </c:catAx>
      <c:valAx>
        <c:axId val="71656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655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962528894929482"/>
          <c:y val="0.17304610031824591"/>
          <c:w val="0.66901192718477853"/>
          <c:h val="0.1326301824566019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3606220595937"/>
          <c:y val="0.11841170895304756"/>
          <c:w val="0.65185148125011061"/>
          <c:h val="0.69343030037911924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hevlel!$B$50:$B$52</c:f>
              <c:strCache>
                <c:ptCount val="3"/>
                <c:pt idx="0">
                  <c:v>Газар</c:v>
                </c:pt>
                <c:pt idx="1">
                  <c:v>Газраас бусад үл хөдлөх хөрөнгө</c:v>
                </c:pt>
                <c:pt idx="2">
                  <c:v>Шинээр баригдсан орон сууцны бүртгэл</c:v>
                </c:pt>
              </c:strCache>
            </c:strRef>
          </c:cat>
          <c:val>
            <c:numRef>
              <c:f>hevlel!$C$50:$C$52</c:f>
              <c:numCache>
                <c:formatCode>General</c:formatCode>
                <c:ptCount val="3"/>
                <c:pt idx="0">
                  <c:v>323</c:v>
                </c:pt>
                <c:pt idx="1">
                  <c:v>127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79728987442773191"/>
          <c:y val="0.11574074074074091"/>
          <c:w val="0.19733274472992771"/>
          <c:h val="0.7905034266550016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bank!$C$33</c:f>
              <c:strCache>
                <c:ptCount val="1"/>
                <c:pt idx="0">
                  <c:v>Чанаргүй зээл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bank!$B$34:$B$41</c:f>
              <c:strCache>
                <c:ptCount val="8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 банк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Капитрон банк</c:v>
                </c:pt>
              </c:strCache>
            </c:strRef>
          </c:cat>
          <c:val>
            <c:numRef>
              <c:f>bank!$C$34:$C$41</c:f>
              <c:numCache>
                <c:formatCode>0.0</c:formatCode>
                <c:ptCount val="8"/>
                <c:pt idx="0">
                  <c:v>1380.8757459999999</c:v>
                </c:pt>
                <c:pt idx="1">
                  <c:v>1005.8294969999994</c:v>
                </c:pt>
                <c:pt idx="2">
                  <c:v>419.44140500000003</c:v>
                </c:pt>
                <c:pt idx="3">
                  <c:v>2713.0447300000001</c:v>
                </c:pt>
                <c:pt idx="4">
                  <c:v>1595.269796</c:v>
                </c:pt>
                <c:pt idx="5">
                  <c:v>5.6969259999999871</c:v>
                </c:pt>
                <c:pt idx="6">
                  <c:v>1247.59825</c:v>
                </c:pt>
                <c:pt idx="7">
                  <c:v>141.11384700000002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164768"/>
        <c:axId val="70165152"/>
      </c:barChart>
      <c:catAx>
        <c:axId val="7016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165152"/>
        <c:crosses val="autoZero"/>
        <c:auto val="1"/>
        <c:lblAlgn val="ctr"/>
        <c:lblOffset val="100"/>
        <c:noMultiLvlLbl val="0"/>
      </c:catAx>
      <c:valAx>
        <c:axId val="701651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016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96062992126064"/>
          <c:y val="4.5548654244306423E-2"/>
          <c:w val="0.56803937007874061"/>
          <c:h val="0.8592132505175995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hevlel!$C$96:$C$111</c:f>
              <c:strCache>
                <c:ptCount val="16"/>
                <c:pt idx="0">
                  <c:v>ХК</c:v>
                </c:pt>
                <c:pt idx="1">
                  <c:v>ХХК</c:v>
                </c:pt>
                <c:pt idx="2">
                  <c:v>Орон нутгийн өмчит ААТҮГ</c:v>
                </c:pt>
                <c:pt idx="3">
                  <c:v>ХХК /ББСБ/</c:v>
                </c:pt>
                <c:pt idx="4">
                  <c:v>БГБХ нөхөрлөл</c:v>
                </c:pt>
                <c:pt idx="5">
                  <c:v>ЗГБХ нөхөрлөл</c:v>
                </c:pt>
                <c:pt idx="6">
                  <c:v>ХХН нөхөрлөл</c:v>
                </c:pt>
                <c:pt idx="7">
                  <c:v>Хоршоо</c:v>
                </c:pt>
                <c:pt idx="8">
                  <c:v>Хоршоо/ХЗҮАЭ/</c:v>
                </c:pt>
                <c:pt idx="9">
                  <c:v>ТБАГУТҮГ</c:v>
                </c:pt>
                <c:pt idx="10">
                  <c:v>Нийгэмд үйлчилдэг ТББ</c:v>
                </c:pt>
                <c:pt idx="11">
                  <c:v>Гишүүддээ үйлчилдэг ТББ</c:v>
                </c:pt>
                <c:pt idx="12">
                  <c:v>Хэвлэл мэдээллийн хэрэгсэл</c:v>
                </c:pt>
                <c:pt idx="13">
                  <c:v>Үйлдвэрчний эвлэлийн хороо</c:v>
                </c:pt>
                <c:pt idx="14">
                  <c:v>Шашны байгууллага</c:v>
                </c:pt>
                <c:pt idx="15">
                  <c:v>Сан</c:v>
                </c:pt>
              </c:strCache>
            </c:strRef>
          </c:cat>
          <c:val>
            <c:numRef>
              <c:f>hevlel!$D$96:$D$111</c:f>
              <c:numCache>
                <c:formatCode>General</c:formatCode>
                <c:ptCount val="16"/>
                <c:pt idx="0">
                  <c:v>5</c:v>
                </c:pt>
                <c:pt idx="1">
                  <c:v>1358</c:v>
                </c:pt>
                <c:pt idx="2">
                  <c:v>39</c:v>
                </c:pt>
                <c:pt idx="3">
                  <c:v>1</c:v>
                </c:pt>
                <c:pt idx="4">
                  <c:v>14</c:v>
                </c:pt>
                <c:pt idx="5">
                  <c:v>32</c:v>
                </c:pt>
                <c:pt idx="6">
                  <c:v>1</c:v>
                </c:pt>
                <c:pt idx="7">
                  <c:v>92</c:v>
                </c:pt>
                <c:pt idx="8">
                  <c:v>6</c:v>
                </c:pt>
                <c:pt idx="9">
                  <c:v>167</c:v>
                </c:pt>
                <c:pt idx="10">
                  <c:v>139</c:v>
                </c:pt>
                <c:pt idx="11">
                  <c:v>28</c:v>
                </c:pt>
                <c:pt idx="12">
                  <c:v>3</c:v>
                </c:pt>
                <c:pt idx="13">
                  <c:v>37</c:v>
                </c:pt>
                <c:pt idx="14">
                  <c:v>4</c:v>
                </c:pt>
                <c:pt idx="15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657488"/>
        <c:axId val="71657880"/>
      </c:barChart>
      <c:catAx>
        <c:axId val="71657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1657880"/>
        <c:crosses val="autoZero"/>
        <c:auto val="1"/>
        <c:lblAlgn val="ctr"/>
        <c:lblOffset val="100"/>
        <c:noMultiLvlLbl val="0"/>
      </c:catAx>
      <c:valAx>
        <c:axId val="71657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57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5.5939413823272104E-2"/>
          <c:w val="0.93888888888889532"/>
          <c:h val="0.72159922717993585"/>
        </c:manualLayout>
      </c:layout>
      <c:lineChart>
        <c:grouping val="standard"/>
        <c:varyColors val="0"/>
        <c:ser>
          <c:idx val="0"/>
          <c:order val="0"/>
          <c:tx>
            <c:strRef>
              <c:f>'eruul mend '!$B$65</c:f>
              <c:strCache>
                <c:ptCount val="1"/>
                <c:pt idx="0">
                  <c:v>төрөлт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3.973509933774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33333333333334E-2"/>
                  <c:y val="-5.298013245033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3333333333334E-2"/>
                  <c:y val="-4.85651214128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'!$C$65:$E$65</c:f>
              <c:numCache>
                <c:formatCode>General</c:formatCode>
                <c:ptCount val="3"/>
                <c:pt idx="0">
                  <c:v>677</c:v>
                </c:pt>
                <c:pt idx="1">
                  <c:v>718</c:v>
                </c:pt>
                <c:pt idx="2">
                  <c:v>703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'eruul mend '!$B$66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-6.62251655629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6.62251655629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-6.62251655629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'!$C$66:$E$66</c:f>
              <c:numCache>
                <c:formatCode>General</c:formatCode>
                <c:ptCount val="3"/>
                <c:pt idx="0">
                  <c:v>153</c:v>
                </c:pt>
                <c:pt idx="1">
                  <c:v>173</c:v>
                </c:pt>
                <c:pt idx="2">
                  <c:v>153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369936"/>
        <c:axId val="70370320"/>
      </c:lineChart>
      <c:catAx>
        <c:axId val="70369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370320"/>
        <c:crosses val="autoZero"/>
        <c:auto val="1"/>
        <c:lblAlgn val="ctr"/>
        <c:lblOffset val="100"/>
        <c:noMultiLvlLbl val="0"/>
      </c:catAx>
      <c:valAx>
        <c:axId val="7037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369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87773403324996"/>
          <c:y val="0.8842592592592593"/>
          <c:w val="0.40779986876640417"/>
          <c:h val="8.371719160105002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51784297753872E-2"/>
          <c:y val="7.8155331254734103E-2"/>
          <c:w val="0.9124686614173213"/>
          <c:h val="0.6251631753577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 '!$V$3</c:f>
              <c:strCache>
                <c:ptCount val="1"/>
                <c:pt idx="0">
                  <c:v>Амаржсан эхийн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'!$W$3:$Y$3</c:f>
              <c:numCache>
                <c:formatCode>General</c:formatCode>
                <c:ptCount val="3"/>
                <c:pt idx="0">
                  <c:v>718</c:v>
                </c:pt>
                <c:pt idx="1">
                  <c:v>703</c:v>
                </c:pt>
                <c:pt idx="2">
                  <c:v>575</c:v>
                </c:pt>
              </c:numCache>
            </c:numRef>
          </c:val>
        </c:ser>
        <c:ser>
          <c:idx val="1"/>
          <c:order val="1"/>
          <c:tx>
            <c:strRef>
              <c:f>'eruul mend '!$V$4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'!$W$4:$Y$4</c:f>
              <c:numCache>
                <c:formatCode>General</c:formatCode>
                <c:ptCount val="3"/>
                <c:pt idx="0">
                  <c:v>715</c:v>
                </c:pt>
                <c:pt idx="1">
                  <c:v>704</c:v>
                </c:pt>
                <c:pt idx="2">
                  <c:v>574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402496"/>
        <c:axId val="70417992"/>
      </c:barChart>
      <c:catAx>
        <c:axId val="7040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417992"/>
        <c:crosses val="autoZero"/>
        <c:auto val="1"/>
        <c:lblAlgn val="ctr"/>
        <c:lblOffset val="100"/>
        <c:noMultiLvlLbl val="0"/>
      </c:catAx>
      <c:valAx>
        <c:axId val="70417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402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385221078134464"/>
          <c:y val="0.83525512141171032"/>
          <c:w val="0.84326296636233256"/>
          <c:h val="0.1018518711651109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888888888889103E-2"/>
          <c:y val="8.1786235053951509E-2"/>
          <c:w val="0.93888888888889532"/>
          <c:h val="0.64482648002333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 '!$Q$7</c:f>
              <c:strCache>
                <c:ptCount val="1"/>
                <c:pt idx="0">
                  <c:v>0-1 хүртэл насны хүүхдийн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'!$R$7:$T$7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'eruul mend '!$Q$8</c:f>
              <c:strCache>
                <c:ptCount val="1"/>
                <c:pt idx="0">
                  <c:v>1-5 хүртэл насны хүүхдийн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'eruul mend '!$R$8:$T$8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9154952"/>
        <c:axId val="69469976"/>
      </c:barChart>
      <c:catAx>
        <c:axId val="69154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469976"/>
        <c:crosses val="autoZero"/>
        <c:auto val="1"/>
        <c:lblAlgn val="ctr"/>
        <c:lblOffset val="100"/>
        <c:noMultiLvlLbl val="0"/>
      </c:catAx>
      <c:valAx>
        <c:axId val="69469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154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88954505686967"/>
          <c:y val="0.8333333333333337"/>
          <c:w val="0.74966535433071591"/>
          <c:h val="0.1604899387576554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82E-2"/>
          <c:y val="6.0569043452901733E-2"/>
          <c:w val="0.93513084761463661"/>
          <c:h val="0.59345311565783787"/>
        </c:manualLayout>
      </c:layout>
      <c:lineChart>
        <c:grouping val="standard"/>
        <c:varyColors val="0"/>
        <c:ser>
          <c:idx val="0"/>
          <c:order val="0"/>
          <c:tx>
            <c:strRef>
              <c:f>'ajilguichuud hev'!$B$57</c:f>
              <c:strCache>
                <c:ptCount val="1"/>
                <c:pt idx="0">
                  <c:v>Ажил хайгч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6.521796188519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64E-2"/>
                  <c:y val="-9.420289855072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0.10144927536231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'ajilguichuud hev'!$C$57:$E$57</c:f>
              <c:numCache>
                <c:formatCode>General</c:formatCode>
                <c:ptCount val="3"/>
                <c:pt idx="0">
                  <c:v>800</c:v>
                </c:pt>
                <c:pt idx="1">
                  <c:v>727</c:v>
                </c:pt>
                <c:pt idx="2">
                  <c:v>1112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'ajilguichuud hev'!$B$58</c:f>
              <c:strCache>
                <c:ptCount val="1"/>
                <c:pt idx="0">
                  <c:v>Ажилд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6.7301707477077602E-2"/>
                  <c:y val="6.7564723423656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8888888888889E-2"/>
                  <c:y val="-9.420289855072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8.695652173913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'ajilguichuud hev'!$C$58:$E$58</c:f>
              <c:numCache>
                <c:formatCode>General</c:formatCode>
                <c:ptCount val="3"/>
                <c:pt idx="0">
                  <c:v>565</c:v>
                </c:pt>
                <c:pt idx="1">
                  <c:v>340</c:v>
                </c:pt>
                <c:pt idx="2">
                  <c:v>285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470760"/>
        <c:axId val="69471152"/>
      </c:lineChart>
      <c:catAx>
        <c:axId val="6947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9471152"/>
        <c:crosses val="autoZero"/>
        <c:auto val="1"/>
        <c:lblAlgn val="ctr"/>
        <c:lblOffset val="100"/>
        <c:noMultiLvlLbl val="0"/>
      </c:catAx>
      <c:valAx>
        <c:axId val="6947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470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666666666666668E-2"/>
          <c:y val="0.8199272388248795"/>
          <c:w val="0.87472101872434238"/>
          <c:h val="0.12490114411374253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780371859112"/>
          <c:y val="0.13733237890718208"/>
          <c:w val="0.59882551508256932"/>
          <c:h val="0.7475162757680201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5.6644824991281692E-2"/>
                  <c:y val="-5.4674302075876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'ajilguichuud hev'!$B$24:$B$31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'ajilguichuud hev'!$C$24:$C$31</c:f>
              <c:numCache>
                <c:formatCode>0.0000</c:formatCode>
                <c:ptCount val="8"/>
                <c:pt idx="0">
                  <c:v>0.35971223021582738</c:v>
                </c:pt>
                <c:pt idx="1">
                  <c:v>21.043165467625897</c:v>
                </c:pt>
                <c:pt idx="2">
                  <c:v>5.2158273381294853</c:v>
                </c:pt>
                <c:pt idx="3">
                  <c:v>5.3956834532374085</c:v>
                </c:pt>
                <c:pt idx="4">
                  <c:v>61.420863309352413</c:v>
                </c:pt>
                <c:pt idx="5">
                  <c:v>6.2949640287769641</c:v>
                </c:pt>
                <c:pt idx="6">
                  <c:v>0.26978417266187082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'ajilguichuud hev'!$B$78</c:f>
              <c:strCache>
                <c:ptCount val="1"/>
                <c:pt idx="0">
                  <c:v>Бүртгэлтэй ажилгүй иргэд, жил бүрийн эцэст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'ajilguichuud hev'!$C$77:$L$77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'ajilguichuud hev'!$C$78:$L$78</c:f>
              <c:numCache>
                <c:formatCode>General</c:formatCode>
                <c:ptCount val="10"/>
                <c:pt idx="0">
                  <c:v>314</c:v>
                </c:pt>
                <c:pt idx="1">
                  <c:v>334</c:v>
                </c:pt>
                <c:pt idx="2">
                  <c:v>677</c:v>
                </c:pt>
                <c:pt idx="3">
                  <c:v>732</c:v>
                </c:pt>
                <c:pt idx="4">
                  <c:v>568</c:v>
                </c:pt>
                <c:pt idx="5">
                  <c:v>937</c:v>
                </c:pt>
                <c:pt idx="6">
                  <c:v>873</c:v>
                </c:pt>
                <c:pt idx="7">
                  <c:v>800</c:v>
                </c:pt>
                <c:pt idx="8">
                  <c:v>727</c:v>
                </c:pt>
                <c:pt idx="9">
                  <c:v>1112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557768"/>
        <c:axId val="70558160"/>
      </c:barChart>
      <c:catAx>
        <c:axId val="7055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0558160"/>
        <c:crosses val="autoZero"/>
        <c:auto val="1"/>
        <c:lblAlgn val="ctr"/>
        <c:lblOffset val="100"/>
        <c:noMultiLvlLbl val="0"/>
      </c:catAx>
      <c:valAx>
        <c:axId val="7055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557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2.3532006415864812E-2"/>
          <c:w val="0.93888888888889488"/>
          <c:h val="0.721599227179935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сая.төг /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'niigmiin daatgal'!$B$24:$D$24</c:f>
              <c:strCache>
                <c:ptCount val="3"/>
                <c:pt idx="0">
                  <c:v>2014.VI</c:v>
                </c:pt>
                <c:pt idx="1">
                  <c:v>2015.VI</c:v>
                </c:pt>
                <c:pt idx="2">
                  <c:v>2016.VI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11830.4</c:v>
                </c:pt>
                <c:pt idx="1">
                  <c:v>11479.3</c:v>
                </c:pt>
                <c:pt idx="2">
                  <c:v>9377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70559336"/>
        <c:axId val="70559728"/>
        <c:axId val="0"/>
      </c:bar3DChart>
      <c:catAx>
        <c:axId val="70559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559728"/>
        <c:crosses val="autoZero"/>
        <c:auto val="1"/>
        <c:lblAlgn val="ctr"/>
        <c:lblOffset val="100"/>
        <c:noMultiLvlLbl val="0"/>
      </c:catAx>
      <c:valAx>
        <c:axId val="7055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559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51397" y="1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r">
              <a:defRPr sz="1200"/>
            </a:lvl1pPr>
          </a:lstStyle>
          <a:p>
            <a:fld id="{46AC4C50-0DE6-457B-A6DB-4CF188B484C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8548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51397" y="6398548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r">
              <a:defRPr sz="1200"/>
            </a:lvl1pPr>
          </a:lstStyle>
          <a:p>
            <a:fld id="{B7689E64-C1D0-4B97-A2E0-6E65FF50B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2" y="0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841375"/>
            <a:ext cx="3284538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3" tIns="45201" rIns="90403" bIns="452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5" y="3241586"/>
            <a:ext cx="7839709" cy="2652207"/>
          </a:xfrm>
          <a:prstGeom prst="rect">
            <a:avLst/>
          </a:prstGeom>
        </p:spPr>
        <p:txBody>
          <a:bodyPr vert="horz" lIns="90403" tIns="45201" rIns="90403" bIns="452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2" y="6397806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375" y="1226003"/>
            <a:ext cx="7010399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07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2395" y="5715782"/>
            <a:ext cx="371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 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 smtClean="0">
              <a:solidFill>
                <a:srgbClr val="948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927" y="5335792"/>
            <a:ext cx="8452530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Статистикийн хэлтсийн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Мэргэжилтэн т.нямсамбуу</a:t>
            </a: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V="1">
            <a:off x="3777825" y="4368840"/>
            <a:ext cx="3144642" cy="2718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19287" y="885733"/>
            <a:ext cx="76417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оны эхний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байдлаар аймгийн хэмжээнд  гэмт хэрэг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гарсан нь өмнөх оны мөн үеэс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хэргээр буюу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 буурсан үзүүлэлттэй байна. Оны эхний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гарсан н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ийт  гэмт хэргийн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илрүүлэлт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74.4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хувьтай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гаа нь өмнөх оны мөн үеэс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 өссөн үзүүлэлттэй байна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62000"/>
            <a:ext cx="898451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295632" y="2620271"/>
            <a:ext cx="352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Аймгийн хэмжээнд гарсан нийт гэмт хэргийн тоо, оноор</a:t>
            </a:r>
            <a:endParaRPr lang="en-US" sz="1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0915" y="2549648"/>
            <a:ext cx="3529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/>
              <a:t>Аймгийн хэмжээнд гарсан нийт гэмт хэрэг төрлөөр, эзлэх хувиар</a:t>
            </a:r>
            <a:endParaRPr lang="en-US" sz="1600" dirty="0" smtClean="0"/>
          </a:p>
          <a:p>
            <a:pPr algn="ctr"/>
            <a:endParaRPr lang="en-US" sz="16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881062" y="3567112"/>
          <a:ext cx="4233863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610224" y="3248025"/>
          <a:ext cx="3914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V="1">
            <a:off x="2308304" y="3398569"/>
            <a:ext cx="5263375" cy="18119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5350" y="771466"/>
            <a:ext cx="34861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эхний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байдлаар захиргааны зөрчлийн мэдээллээр саатуулагдсан хүний тоо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359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байгаа нь өмнөх оны мөн үеэс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335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хүнээр буюу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48.3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хувиар, баривчлуулсан хүний тоо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байгаа нь өмнөх оны  мөн үеэс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349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хүнээр буюу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82.5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хувиар, тээврийн хэрэгсэл жолоодох эрхээ хасуулсан жолооч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328 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байгаа нь өмнөх оны мөн үеэс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хүнээр буюу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13.0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 тус тус буурсан үзүүлэлттэй байна.</a:t>
            </a:r>
            <a:endParaRPr lang="en-US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Захиргааны хариуцлагын тухай хуулиар арга хэмжээ авагдсан хүний тоо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4922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болж өмнөх оны мөн үеэс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1217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хүнээр буюу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19.8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 буурч, харин торгуулийн хэмжээ 4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дахин өссөнүзүүлэлттэй байна. </a:t>
            </a:r>
            <a:endParaRPr lang="en-US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523875"/>
            <a:ext cx="898451" cy="79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5762392" y="735715"/>
            <a:ext cx="3529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Захиргааны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зөрчлийн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мэдээлэл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43527" y="1701418"/>
          <a:ext cx="4171950" cy="3232532"/>
        </p:xfrm>
        <a:graphic>
          <a:graphicData uri="http://schemas.openxmlformats.org/drawingml/2006/table">
            <a:tbl>
              <a:tblPr/>
              <a:tblGrid>
                <a:gridCol w="228598"/>
                <a:gridCol w="1270647"/>
                <a:gridCol w="470677"/>
                <a:gridCol w="455910"/>
                <a:gridCol w="455910"/>
                <a:gridCol w="645104"/>
                <a:gridCol w="645104"/>
              </a:tblGrid>
              <a:tr h="5413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Үзүүлэлтүүд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Хэмжих нэгж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2014.VI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2015.VI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2016.VI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2016/2015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Саатуулагдсан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1446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694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359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51.7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Баривчлуулсан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221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160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17.5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90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Тээврийн хэрэгсэл жолоодох эрх хасагдсан жолооч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242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377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328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87.0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Захиргааны хариуцлагын тухай хуулиар арга хэмжээ авагдсан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6573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6139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4922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80.2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27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Сая.төг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48.5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57.6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285.9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496.4</a:t>
                      </a: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92754" y="592724"/>
            <a:ext cx="764177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гэдэг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хэрэглэгчдийн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худалдаж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үйлчилгээний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төрөл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өөрчлөлтгүй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тогтвортой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байхад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хэрхэн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өөрчлөгдөж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буйг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хэмждэг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үзүүлэлт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юм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:\BAYAN\My Pictures\STAT-LOGO\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17" y="640519"/>
            <a:ext cx="812368" cy="10028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4F81BD">
                <a:lumMod val="40000"/>
                <a:lumOff val="60000"/>
                <a:alpha val="40000"/>
              </a:srgbClr>
            </a:outerShdw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09863" y="2405744"/>
            <a:ext cx="446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Өмнөговь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аймгийн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2132" y="2895282"/>
          <a:ext cx="6185535" cy="2896235"/>
        </p:xfrm>
        <a:graphic>
          <a:graphicData uri="http://schemas.openxmlformats.org/drawingml/2006/table">
            <a:tbl>
              <a:tblPr/>
              <a:tblGrid>
                <a:gridCol w="4070985"/>
                <a:gridCol w="704850"/>
                <a:gridCol w="704850"/>
                <a:gridCol w="704850"/>
              </a:tblGrid>
              <a:tr h="18478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Барааны бүлгээр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2015-06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2015-12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2016-05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Ерөнхий индекс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01.Хyнсний бараа, согтууруулах бус ундаа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108.0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96.3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02.Согтууруулах ундаа, тамхи, мансууруулах бодис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99.7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03. Хувцас, бөс бараа, гутал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04.Орон сууц, ус, цахилгаан, хийн болон бусад тyлш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97.3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05.Гэр ахуйн тавилга, гэр ахуйн бараа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06. Эм, тариа, эмнэлгийн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112.8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07.Тээвэр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98.7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08.Холбооны хэрэгсэл, шуудангийн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09.Амралт, чөлөөт цаг, соёлын бараа,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10.Боловсролын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132.5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11.Зочид буудал, нийтийн хоол, дотуур байрны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12.Бусад бараа,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100.7</a:t>
                      </a:r>
                      <a:endParaRPr lang="en-US" sz="10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2295" y="2403022"/>
            <a:ext cx="8738507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" y="849085"/>
            <a:ext cx="92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07017" y="1151045"/>
            <a:ext cx="78805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төллөвөл зохих 845.4 мянган хээлтэгчийн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39.8 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буюу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хээлтэгч төллөж, гарсан төл 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99.9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хувь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бойжиж байна.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 төллөлт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рьд оны энэ үе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эс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23223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толгой мал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буюу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хувиар өссөн</a:t>
            </a:r>
            <a:r>
              <a:rPr lang="eu-E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462" y="674914"/>
            <a:ext cx="247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93472" y="2552699"/>
          <a:ext cx="5874204" cy="3411602"/>
        </p:xfrm>
        <a:graphic>
          <a:graphicData uri="http://schemas.openxmlformats.org/drawingml/2006/table">
            <a:tbl>
              <a:tblPr/>
              <a:tblGrid>
                <a:gridCol w="1267942"/>
                <a:gridCol w="1308420"/>
                <a:gridCol w="1076263"/>
                <a:gridCol w="1190557"/>
                <a:gridCol w="1031022"/>
              </a:tblGrid>
              <a:tr h="34834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15">
                <a:tc grid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сөн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Хувь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64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mn-MN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алын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төрлөөр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Урьд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оны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энэ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үеийн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Төллөлтийн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хувь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Ингэ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13739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18870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137.3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Гүү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5181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6495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125.4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Үнээ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2258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2665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118.0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 хонь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118800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138754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116.8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 ямаа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319286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315703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98.9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Бүгд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459264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482487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105.1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3105835"/>
            <a:ext cx="3714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9291" y="2413907"/>
            <a:ext cx="8588149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1" y="936171"/>
            <a:ext cx="842784" cy="10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7734" y="871953"/>
            <a:ext cx="75710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оны эхний 05 сарын байдлаар төл бойжилт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хувьтай,  сумдын хувьд мал төллөлт урьд мөн үетэй харьцуулахад Баяндалай, Баян-Овоо, Булган, Гурвантэс, Мандал-Овоо, Манлай, Сэврэй, Ханбогд, Ханхонгор, Хүрмэн, Цогт-Овоо, Цогтцэций, Даланзадгад сумдад өссөн үзүүлэлттэй байна. </a:t>
            </a:r>
            <a:r>
              <a:rPr lang="en-US" sz="1500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 </a:t>
            </a:r>
          </a:p>
          <a:p>
            <a:pPr algn="just"/>
            <a:endParaRPr lang="en-US" sz="1500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algn="just"/>
            <a:endParaRPr lang="en-US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kumimoji="0" lang="eu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609601"/>
            <a:ext cx="2166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36359" y="2490205"/>
            <a:ext cx="6253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 төллөлт /сумдаар/</a:t>
            </a:r>
            <a:endParaRPr kumimoji="0" lang="mn-M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17775803"/>
              </p:ext>
            </p:extLst>
          </p:nvPr>
        </p:nvGraphicFramePr>
        <p:xfrm>
          <a:off x="1760084" y="2698976"/>
          <a:ext cx="7111092" cy="364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3105835"/>
            <a:ext cx="3714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66775" y="2133600"/>
            <a:ext cx="8650061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4" y="936171"/>
            <a:ext cx="681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85899" y="749839"/>
            <a:ext cx="807515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малын зүй бус хорогдол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2000" dirty="0" smtClean="0"/>
              <a:t>Том малын зүй бус хорогдол 4888  толгой байгаа нь урьд оны мөн үеэс 3260 толгойгоор  буюу 3 дахин өссөн үзүүлэлттэй  байна. </a:t>
            </a:r>
            <a:endParaRPr lang="en-US" sz="2000" dirty="0" smtClean="0"/>
          </a:p>
          <a:p>
            <a:r>
              <a:rPr lang="mn-MN" sz="2000" dirty="0" smtClean="0"/>
              <a:t> 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25425" y="2471059"/>
          <a:ext cx="6306229" cy="3243943"/>
        </p:xfrm>
        <a:graphic>
          <a:graphicData uri="http://schemas.openxmlformats.org/drawingml/2006/table">
            <a:tbl>
              <a:tblPr/>
              <a:tblGrid>
                <a:gridCol w="1356541"/>
                <a:gridCol w="1317397"/>
                <a:gridCol w="1317397"/>
                <a:gridCol w="1197265"/>
                <a:gridCol w="1117629"/>
              </a:tblGrid>
              <a:tr h="341468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ТОМ МАЛЫН ЗҮЙ БУС ХОРОГДОЛ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Малын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төрөл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201</a:t>
                      </a:r>
                      <a:r>
                        <a:rPr lang="mn-MN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оны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хорогдол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201</a:t>
                      </a:r>
                      <a:r>
                        <a:rPr lang="mn-MN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оны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хорогдол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ОЭ малд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эзлэх %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mn-MN" sz="1400" u="sng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mn-MN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Тэмээ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0.030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Адуу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0.028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Үхэр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0.139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Хонь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346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815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0.182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235.5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41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Ямаа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1217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3991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0.2856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327.9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БҮГД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1628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4888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0.2378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300.2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6775" y="2009078"/>
            <a:ext cx="8650061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48137" y="1228359"/>
            <a:ext cx="278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8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42" y="838201"/>
            <a:ext cx="837940" cy="1008965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33550" y="624950"/>
            <a:ext cx="766830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endParaRPr kumimoji="0" lang="mn-M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 smtClean="0"/>
              <a:t>Аж</a:t>
            </a:r>
            <a:r>
              <a:rPr lang="mn-MN" dirty="0" smtClean="0"/>
              <a:t> </a:t>
            </a:r>
            <a:r>
              <a:rPr lang="en-US" dirty="0" err="1" smtClean="0"/>
              <a:t>үйлдвэрийн</a:t>
            </a:r>
            <a:r>
              <a:rPr lang="mn-MN" dirty="0" smtClean="0"/>
              <a:t> </a:t>
            </a:r>
            <a:r>
              <a:rPr lang="en-US" dirty="0" err="1" smtClean="0"/>
              <a:t>салбарт</a:t>
            </a:r>
            <a:r>
              <a:rPr lang="en-US" dirty="0" smtClean="0"/>
              <a:t> 2016</a:t>
            </a:r>
            <a:r>
              <a:rPr lang="mn-MN" dirty="0" smtClean="0"/>
              <a:t> </a:t>
            </a:r>
            <a:r>
              <a:rPr lang="en-US" dirty="0" err="1" smtClean="0"/>
              <a:t>оны</a:t>
            </a:r>
            <a:r>
              <a:rPr lang="mn-MN" dirty="0" smtClean="0"/>
              <a:t> эхний </a:t>
            </a:r>
            <a:r>
              <a:rPr lang="en-US" dirty="0" smtClean="0"/>
              <a:t>5</a:t>
            </a:r>
            <a:r>
              <a:rPr lang="mn-MN" dirty="0" smtClean="0"/>
              <a:t> сарын </a:t>
            </a:r>
            <a:r>
              <a:rPr lang="en-US" dirty="0" err="1" smtClean="0"/>
              <a:t>байдлаар</a:t>
            </a:r>
            <a:r>
              <a:rPr lang="mn-MN" dirty="0" smtClean="0"/>
              <a:t> </a:t>
            </a:r>
            <a:r>
              <a:rPr lang="en-US" dirty="0" smtClean="0"/>
              <a:t>157</a:t>
            </a:r>
            <a:r>
              <a:rPr lang="mn-MN" dirty="0" smtClean="0"/>
              <a:t>.</a:t>
            </a:r>
            <a:r>
              <a:rPr lang="en-US" dirty="0" smtClean="0"/>
              <a:t>2</a:t>
            </a:r>
            <a:r>
              <a:rPr lang="mn-MN" dirty="0" smtClean="0"/>
              <a:t> тэрбум </a:t>
            </a:r>
            <a:r>
              <a:rPr lang="en-US" dirty="0" err="1" smtClean="0"/>
              <a:t>төгрөгийн</a:t>
            </a:r>
            <a:r>
              <a:rPr lang="mn-MN" dirty="0" smtClean="0"/>
              <a:t> </a:t>
            </a:r>
            <a:r>
              <a:rPr lang="en-US" dirty="0" err="1" smtClean="0"/>
              <a:t>нийт</a:t>
            </a:r>
            <a:r>
              <a:rPr lang="mn-MN" dirty="0" smtClean="0"/>
              <a:t> </a:t>
            </a:r>
            <a:r>
              <a:rPr lang="en-US" dirty="0" err="1" smtClean="0"/>
              <a:t>бүтээгдэхүүн</a:t>
            </a:r>
            <a:r>
              <a:rPr lang="mn-MN" dirty="0" smtClean="0"/>
              <a:t> </a:t>
            </a:r>
            <a:r>
              <a:rPr lang="en-US" dirty="0" err="1" smtClean="0"/>
              <a:t>үйлдвэрлэж</a:t>
            </a:r>
            <a:r>
              <a:rPr lang="en-US" dirty="0" smtClean="0"/>
              <a:t>, 172</a:t>
            </a:r>
            <a:r>
              <a:rPr lang="mn-MN" dirty="0" smtClean="0"/>
              <a:t>.</a:t>
            </a:r>
            <a:r>
              <a:rPr lang="en-US" dirty="0" smtClean="0"/>
              <a:t>0</a:t>
            </a:r>
            <a:r>
              <a:rPr lang="mn-MN" dirty="0" smtClean="0"/>
              <a:t> тэрбум </a:t>
            </a:r>
            <a:r>
              <a:rPr lang="en-US" dirty="0" err="1" smtClean="0"/>
              <a:t>төгрөгийн</a:t>
            </a:r>
            <a:r>
              <a:rPr lang="mn-MN" dirty="0" smtClean="0"/>
              <a:t> </a:t>
            </a:r>
            <a:r>
              <a:rPr lang="en-US" dirty="0" err="1" smtClean="0"/>
              <a:t>борлуулалт</a:t>
            </a:r>
            <a:r>
              <a:rPr lang="mn-MN" dirty="0" smtClean="0"/>
              <a:t> </a:t>
            </a:r>
            <a:r>
              <a:rPr lang="en-US" dirty="0" err="1" smtClean="0"/>
              <a:t>хийгджээ</a:t>
            </a:r>
            <a:r>
              <a:rPr lang="mn-MN" dirty="0" smtClean="0"/>
              <a:t>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36616" y="2301134"/>
            <a:ext cx="3720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2000" dirty="0"/>
              <a:t>Нүүрс олборлолт </a:t>
            </a:r>
            <a:r>
              <a:rPr lang="mn-MN" sz="2000" dirty="0" smtClean="0"/>
              <a:t>     /</a:t>
            </a:r>
            <a:r>
              <a:rPr lang="mn-MN" sz="2000" dirty="0"/>
              <a:t>мян.төг/</a:t>
            </a:r>
            <a:endParaRPr lang="en-US" sz="20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1003621" y="2940555"/>
          <a:ext cx="3571864" cy="287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997962" y="2843561"/>
          <a:ext cx="3325155" cy="293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55054" y="2241661"/>
            <a:ext cx="41492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2000" dirty="0" smtClean="0"/>
              <a:t>Сүү, сүүн бүтээгдэхүүн үйлдвэрлэл /мян.төг/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716163" y="3552472"/>
            <a:ext cx="5147733" cy="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68892" y="760419"/>
            <a:ext cx="506306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600" b="1" dirty="0" smtClean="0"/>
              <a:t>УЛСЫН БҮРТГЭЛИЙН ХЭЛТСИЙН ТООН МЭДЭЭЛЭЛ</a:t>
            </a:r>
          </a:p>
          <a:p>
            <a:endParaRPr lang="en-US" dirty="0" smtClean="0"/>
          </a:p>
          <a:p>
            <a:pPr algn="just"/>
            <a:r>
              <a:rPr lang="mn-MN" dirty="0" smtClean="0"/>
              <a:t>      </a:t>
            </a:r>
            <a:r>
              <a:rPr lang="mn-MN" sz="1600" dirty="0" smtClean="0"/>
              <a:t>2016 оны  5 сарын байдлаар Өмнөговь аймгийн   </a:t>
            </a:r>
            <a:r>
              <a:rPr lang="en-US" sz="1600" dirty="0" smtClean="0"/>
              <a:t>13701 </a:t>
            </a:r>
            <a:r>
              <a:rPr lang="mn-MN" sz="1600" dirty="0" smtClean="0"/>
              <a:t>иргэн, хуулийн этгээдэд     Улсын бүртгэлийн ажил,  үйлчилгээг түргэн шуурхай, ил тод, хүртээмжтэй, хариуцлагатай хүргэн үйлчилсэн.</a:t>
            </a:r>
          </a:p>
          <a:p>
            <a:pPr algn="just"/>
            <a:r>
              <a:rPr lang="mn-MN" sz="1600" dirty="0" smtClean="0"/>
              <a:t> Үүнд: иргэний улсын бүртгэлийн төрсний 680 бүртгэл бүртгэгдсэн нь өмнөх оны мөн үеэс 5.4 хувиар,</a:t>
            </a:r>
            <a:r>
              <a:rPr lang="en-US" sz="1600" dirty="0" smtClean="0"/>
              <a:t> </a:t>
            </a:r>
            <a:r>
              <a:rPr lang="mn-MN" sz="1600" dirty="0" smtClean="0"/>
              <a:t>үрчлэлтийн 8 бүртгэл бүртгэгдсэн нь өмнөх оны мөн үеэс 60.0 хувиар,эцэг тогтоосны бүртгэл 359 бүртгэгдсэн нь өмнөх оны мөн үеэс 11.5 хувиар тус тус өссөн үзүүлэлттэй байна. </a:t>
            </a:r>
          </a:p>
          <a:p>
            <a:pPr algn="just"/>
            <a:r>
              <a:rPr lang="mn-MN" sz="1600" dirty="0" smtClean="0"/>
              <a:t>Гэрлэлт цуцалсны 36 -н бүртгэл бүртгэгдсэн нь өмнөх оны мөн үеэс 7.7 хувиар буурсан байна.Үүний захиргааны журмаар 16, шүүхийн журмаар 20 бүртгэлийг бүртгэсэн байна.</a:t>
            </a:r>
          </a:p>
          <a:p>
            <a:pPr algn="just"/>
            <a:r>
              <a:rPr lang="mn-MN" sz="1600" dirty="0" smtClean="0"/>
              <a:t>Оны эхний 5 сарын байдлаар </a:t>
            </a:r>
            <a:r>
              <a:rPr lang="en-US" sz="1600" dirty="0" smtClean="0"/>
              <a:t>(</a:t>
            </a:r>
            <a:r>
              <a:rPr lang="mn-MN" sz="1600" dirty="0" smtClean="0"/>
              <a:t>шинээр 16 нас</a:t>
            </a:r>
            <a:r>
              <a:rPr lang="en-US" sz="1600" dirty="0" smtClean="0"/>
              <a:t> )</a:t>
            </a:r>
            <a:r>
              <a:rPr lang="mn-MN" sz="1600" dirty="0" smtClean="0"/>
              <a:t> хүрсэн иргэний 446 үнэмлэх олгосон нь өмнөх оны мөн үеэс 85 иргэнээр буюу </a:t>
            </a:r>
            <a:r>
              <a:rPr lang="en-US" sz="1600" dirty="0" smtClean="0"/>
              <a:t>23.4 </a:t>
            </a:r>
            <a:r>
              <a:rPr lang="mn-MN" sz="1600" dirty="0" smtClean="0"/>
              <a:t> хувиар өссөн үзүүлэлттэй байна.</a:t>
            </a:r>
            <a:endParaRPr lang="en-US" sz="1600" dirty="0" smtClean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787444" y="856157"/>
            <a:ext cx="2815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400" dirty="0" smtClean="0"/>
              <a:t>Иргэний улсын бүртгэлийн мэдээ, </a:t>
            </a:r>
          </a:p>
          <a:p>
            <a:pPr algn="ctr"/>
            <a:r>
              <a:rPr lang="mn-MN" sz="1400" dirty="0" smtClean="0"/>
              <a:t>  5 сарын байдлаар</a:t>
            </a:r>
            <a:endParaRPr lang="en-US" sz="14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6631517" y="1907822"/>
          <a:ext cx="2990144" cy="337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861379" y="3547885"/>
            <a:ext cx="5384802" cy="2751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48137" y="1228359"/>
            <a:ext cx="278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215319" y="3016955"/>
          <a:ext cx="3526720" cy="322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46568" y="2419668"/>
            <a:ext cx="2736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400" dirty="0" smtClean="0"/>
              <a:t>Эд хөрөнгийн улсын бүртгэлийн мэдээ, 5 сарын байдлаар</a:t>
            </a:r>
            <a:endParaRPr lang="en-US" sz="14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62675" y="2549489"/>
            <a:ext cx="30737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400" dirty="0" smtClean="0"/>
              <a:t>Хуулийн этгээдийн улсын бүртгэлийн мэдээ, 5 сарын байдлаар</a:t>
            </a:r>
            <a:endParaRPr lang="en-US" sz="1400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999773" y="903109"/>
            <a:ext cx="42375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dirty="0" smtClean="0"/>
              <a:t>Эд хөрөнгийн улсын бүртгэлийн лавлагаагаар оны эхний 5 сарын байдлаар нийт 533 лавлагаа гаргасны дийлэнх хувийг буюу иргэд, хуулийн этгээдэд 81.4 хувь, төрийн байгууллагад 18.6 хувийг тус тус эзэлж байна.</a:t>
            </a:r>
          </a:p>
          <a:p>
            <a:pPr algn="just"/>
            <a:endParaRPr lang="en-US" sz="1600" dirty="0" smtClean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667376" y="903110"/>
            <a:ext cx="392677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dirty="0" smtClean="0"/>
              <a:t>Аймгийн хэмжээнд хуулийн этгээдийн улсын бүртгэл тайлант сарын эхэнд 1920 ААНБ бүртгэгдснээс </a:t>
            </a:r>
            <a:r>
              <a:rPr lang="mn-MN" sz="1600" smtClean="0"/>
              <a:t>нэмэгдсэн 25 ААНБ, </a:t>
            </a:r>
            <a:r>
              <a:rPr lang="mn-MN" sz="1600" dirty="0" smtClean="0"/>
              <a:t>8 ААНБ хасагдаж, тайлант  сарын эцэст 1937 ААНБ болсон байна.Үүний  70.1 хувийг буюу 1358 ХХК бүртгэгдсэн байна.</a:t>
            </a:r>
          </a:p>
          <a:p>
            <a:pPr algn="just"/>
            <a:endParaRPr lang="en-US" sz="1600" dirty="0" smtClean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5847292" y="3114675"/>
          <a:ext cx="371475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6553200"/>
            <a:ext cx="622220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4862" y="609600"/>
            <a:ext cx="86412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2950" y="1203811"/>
            <a:ext cx="8694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umnugovi.ubseg.gov.mn            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1212.mn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17" t="9130" r="9705" b="23512"/>
          <a:stretch>
            <a:fillRect/>
          </a:stretch>
        </p:blipFill>
        <p:spPr bwMode="auto">
          <a:xfrm>
            <a:off x="733891" y="1550021"/>
            <a:ext cx="8616408" cy="48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\\FILESERVER\share\khorolmaa\Information logo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62" y="706763"/>
            <a:ext cx="910999" cy="1121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4299" y="1748520"/>
            <a:ext cx="392314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7 сарын байдлаар орон нутгийн төсвийн орлого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29453.9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төгрөг болж, орлогын төлөвлөгөө 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71.5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хувьтай биелсэн байна. Нийт орлогын  99.9 хувийг  урсгал орлого, 0.1 хувийг хөрөнгө худалдсаны орлого тус тус эзэлж байна.  Урсгал орлогын 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96.1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хувь  нь татварын орлого, 3.9 хувь нь татварын бус орлого байна. Орон нутгийн төсвийн орлогын төлөвлөгөөг Ханхонгор 27.5, Ноён 20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.0,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Мандал-Овоо 10.7, Гурвантэс 5.9 хувь давуулан биелүүлж, бусад сумд орлогын төлөвлөгөөг 40.5-1.5 хувиар тасалдуулсан байна.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Засаг даргын нөөц хөрөнгө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621.1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төгрөгийн гүйцэтгэлтэй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буюу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93.8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хувийн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гүйцэтгэлтэй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гарсан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mn-M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оны 7 сарын орон нутгийн төсвийн  зарлага санхүүжилт 37390,6 сая төгрөгийн төлөвлөгөөтэйгөөс 26472,4 сая төгрөг буюу 70,8 хувийн гүйцэтгэлтэй гарсан байна.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0" y="814664"/>
            <a:ext cx="2649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u-ES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lang="mn-MN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lang="eu-ES" sz="2400" b="1" dirty="0" smtClean="0"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96708188"/>
              </p:ext>
            </p:extLst>
          </p:nvPr>
        </p:nvGraphicFramePr>
        <p:xfrm>
          <a:off x="6123913" y="591405"/>
          <a:ext cx="3206725" cy="512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324475" y="6356351"/>
            <a:ext cx="1733550" cy="365125"/>
          </a:xfrm>
        </p:spPr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4769" y="1603602"/>
            <a:ext cx="164713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endParaRPr lang="en-US" altLang="en-US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2014368" y="2258106"/>
            <a:ext cx="2359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46798" y="4308021"/>
            <a:ext cx="2379762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57" y="1284288"/>
            <a:ext cx="71199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642328" y="4229782"/>
            <a:ext cx="260290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6690420" y="2160135"/>
            <a:ext cx="2357834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084" y="1238705"/>
            <a:ext cx="739081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47484" y="1505631"/>
            <a:ext cx="15865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endParaRPr lang="en-US" altLang="en-US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91742" y="5856288"/>
            <a:ext cx="804549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270" y="1862967"/>
            <a:ext cx="588168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515" y="4346692"/>
            <a:ext cx="56088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Улсын бүртгэл, статистикийн газар,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endParaRPr lang="mn-MN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Өмнөговь -46,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Монгол 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</a:t>
            </a:r>
          </a:p>
          <a:p>
            <a:pPr marL="628650">
              <a:lnSpc>
                <a:spcPct val="150000"/>
              </a:lnSpc>
            </a:pP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Утас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Факс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E-Mail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umnugovi@nso.mn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90" y="4975504"/>
            <a:ext cx="429518" cy="52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7" y="5466043"/>
            <a:ext cx="388016" cy="47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2" y="5969001"/>
            <a:ext cx="347119" cy="4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1038" y="2046514"/>
            <a:ext cx="8986157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67704" y="625496"/>
            <a:ext cx="78390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мөнгө, зээл </a:t>
            </a:r>
          </a:p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 хэмжээнд үйл ажиллагаагаа явуулж буй нийт арилжааны банкуудад  кассын орлого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371817.3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төгрөгт хүрч, зарлага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384741.2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 болсон байна. Зээлийн өрийн нийт үлдэгдэл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113277.2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 байгаагийн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8874.4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 нь чанаргүй зээл байна. Нийт хадгаламжийн үлдэгдэл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89987.9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 болсон байна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\\FILESERVER\share\khorolmaa\Information logo\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6" y="749025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71962" y="2165122"/>
            <a:ext cx="2786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56263888"/>
              </p:ext>
            </p:extLst>
          </p:nvPr>
        </p:nvGraphicFramePr>
        <p:xfrm>
          <a:off x="1857375" y="2497873"/>
          <a:ext cx="7274059" cy="359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547812" y="762000"/>
            <a:ext cx="8075159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8" y="590953"/>
            <a:ext cx="807084" cy="8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2075" y="990601"/>
            <a:ext cx="5324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mn-M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6400" y="1235334"/>
            <a:ext cx="7937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хэмжээгээр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703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барсан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урьд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үеэс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төрөлт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хувиар,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баралт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11.6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 тус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буурсан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770" y="2311395"/>
            <a:ext cx="556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 smtClean="0"/>
              <a:t>Аймгийн хэмжээний төрөлт, нас баралтын үзүүлэлтүүд, оноор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9659" y="2999677"/>
          <a:ext cx="3914079" cy="3031386"/>
        </p:xfrm>
        <a:graphic>
          <a:graphicData uri="http://schemas.openxmlformats.org/drawingml/2006/table">
            <a:tbl>
              <a:tblPr/>
              <a:tblGrid>
                <a:gridCol w="1580113"/>
                <a:gridCol w="580203"/>
                <a:gridCol w="590550"/>
                <a:gridCol w="581025"/>
                <a:gridCol w="582188"/>
              </a:tblGrid>
              <a:tr h="3392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Үзүүлэлт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2014.VI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2015.VI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2016.VI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2016/2015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Амаржсан эхийн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677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4036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Амьд төрсөн хүүхдийн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677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3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Төрөхийн улмаас эндсэн эхийн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620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0-1 хүртэл насны хүүхдийн эндэгдэл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1-5 хүртэл насны хүүхдийн эндэгдэл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862637" y="3048000"/>
          <a:ext cx="3833813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176337" y="707571"/>
            <a:ext cx="8428945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79023" y="2447925"/>
            <a:ext cx="8722177" cy="158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42" y="2067489"/>
            <a:ext cx="67244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6385" y="1194968"/>
            <a:ext cx="7924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оны эхний 6 сарын байдлаар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0-1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хүүхдийн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гарсан нь өмнөх мөн үеийнхтэй харьцуулахад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-ээр өсч,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арин 1-5 насны хүүхдийн эндэгдэл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өмнөх оны мөн үеийнхээс 3-аар буурчээ.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6853" y="2586412"/>
            <a:ext cx="367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mn-MN" dirty="0" smtClean="0"/>
              <a:t>Амаржсан эх, хүүхдийн тоо, оноор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10427" y="2586412"/>
            <a:ext cx="375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Хүүхдийн эндэгдэл, насны байдлаар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242564" y="4337476"/>
            <a:ext cx="3635298" cy="4530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/>
        </p:nvGraphicFramePr>
        <p:xfrm>
          <a:off x="1495425" y="3067050"/>
          <a:ext cx="29718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972175" y="3100387"/>
          <a:ext cx="31242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66775" y="2351314"/>
            <a:ext cx="8720818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626" y="2055669"/>
            <a:ext cx="880964" cy="883001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5682" y="486388"/>
            <a:ext cx="84755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u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хөдөлмөрийн захад сарын эхэнд бүртгэлтэй ажил идэвхтэй  эрж байгаа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832</a:t>
            </a:r>
            <a:r>
              <a:rPr lang="eu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байгаагаас тайлант сард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814</a:t>
            </a:r>
            <a:r>
              <a:rPr lang="eu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хүн шинээр бүртгэгдэж,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 хасагдсан бөгөөд</a:t>
            </a:r>
            <a:r>
              <a:rPr lang="eu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тайлант сарын эцэст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1112</a:t>
            </a:r>
            <a:r>
              <a:rPr lang="eu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бүртгэлтэй болсон байна.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Энэ нь өнгөрсөн оны мөн үеэс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хүнээр буюу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хувиар өсчээ.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582" y="2507783"/>
            <a:ext cx="40527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Хөдөлмөрийн хэлтэст шинээр бүртгүүлсэн </a:t>
            </a:r>
            <a:r>
              <a:rPr lang="mn-MN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болон</a:t>
            </a:r>
            <a:endParaRPr lang="en-US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 орсон иргэд, жил бүрийн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mn-MN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эцсийн байдлаар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9418" y="2479208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 хайгч иргэд, </a:t>
            </a:r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түвшингээр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2016 оны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сар, хувиар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314450" y="3481387"/>
          <a:ext cx="3276600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010275" y="3267075"/>
          <a:ext cx="33337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871447" y="3781705"/>
            <a:ext cx="5094519" cy="884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801" y="611025"/>
            <a:ext cx="880964" cy="887366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3899" y="851014"/>
            <a:ext cx="428625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201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оны эхний 6 сарын байдлаар аймгийн хэмжээнд 1112 ажил хайгч иргэдийн 65.3 хувийг эмэгтэйчүүд эзэлж байна.Нийт ажил хайгч иргэдийн 12 нь буюу 1.1 хувийг буюу хөгжлийн бэрхшээлтэй иргэд байна. 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Ажил хайгч иргэдийг насны байдлаар авч үзэхэд 15-24 насны иргэд 21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.0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25-34 насны иргэд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45.1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35-44 насны иргэд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20.8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45-54 насны иргэд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12.1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55-59 насны иргэд 1.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хувь, 60-с дээш насны иргэд 0.1 хувийг тус тус эзэлжээ.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0640" y="951127"/>
            <a:ext cx="3771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Ажил хайгч иргэд, жил бүрийн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сарын эцсийн байдлаар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686424" y="1924050"/>
          <a:ext cx="3781425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8918" y="2274849"/>
            <a:ext cx="7338897" cy="7805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49635" y="436601"/>
            <a:ext cx="77125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 201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9377.0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төгрөг төвлөрч, төлөвлөгөөний биелэлт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74.2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хувьтай байна. Харин нийгмийн сайн дурын даатгуулагчийн тоо төлөвлөснөөсөө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98.4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өсч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4171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байгаа нь өмнөх оны мөн үеийнхтэй харьцуулахад 41.4  хувиар  өссөн 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85800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15286" y="2692939"/>
            <a:ext cx="4212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Нийгмийн даатгалын сангийн орлого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сая.төг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сүүлийн 3 жилийн 0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сарын байдлаар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0582" y="2633467"/>
            <a:ext cx="388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Сайн дурын даатгуулагчийн тоо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сүүлийн 3 жилийн 0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сарын байдлаар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352549" y="3595687"/>
          <a:ext cx="336232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191250" y="3286125"/>
          <a:ext cx="3038475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2454432" y="3601613"/>
            <a:ext cx="5631363" cy="1812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2410" y="827341"/>
            <a:ext cx="320736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орлогын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72.7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тэтгэврийн даатгалын сан,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6.4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тэтгэмжийн даатгалын сан,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3.9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ҮОМШӨ-ний даатгалын сан,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ажилгүйдлийн даатгалын сан,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14.8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эрүүл мэндийн даатгалын санг тус тус бүрдүүлсэн байна.</a:t>
            </a:r>
            <a:endParaRPr lang="en-US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1" y="663499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680849" y="832693"/>
            <a:ext cx="366944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зарлагын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72.9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тэтгэврийн даатгалын сан, 6.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тэтгэмжийн даатгалын сан, 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3.8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ҮОМШӨ-ний даатгалын сан,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2.3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ажилгүйдлийн даатгалын сан,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14.6</a:t>
            </a:r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хувийг эрүүл мэндийн даатгалын сангуудад тус тус зарцуулсан байна.</a:t>
            </a:r>
            <a:endParaRPr lang="en-US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5832" y="3208792"/>
            <a:ext cx="2869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Нийгмийн даатгалын сангийн орлого,төрлөөр, сая.төг </a:t>
            </a: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2791" y="3141180"/>
            <a:ext cx="31560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Нийгмийн даатгалын сангийн зарлага,төрлөөр, сая.төг </a:t>
            </a: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819150" y="3543300"/>
          <a:ext cx="412432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600699" y="3457574"/>
          <a:ext cx="3857625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1740</Words>
  <Application>Microsoft Office PowerPoint</Application>
  <PresentationFormat>A4 Paper (210x297 mm)</PresentationFormat>
  <Paragraphs>389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Unicode MS</vt:lpstr>
      <vt:lpstr>Arial</vt:lpstr>
      <vt:lpstr>Arial Mon</vt:lpstr>
      <vt:lpstr>Calibri</vt:lpstr>
      <vt:lpstr>Calibri Light</vt:lpstr>
      <vt:lpstr>Tahoma</vt:lpstr>
      <vt:lpstr>Times New Roman</vt:lpstr>
      <vt:lpstr>Times New Roman Mon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Batbuyan</dc:creator>
  <cp:lastModifiedBy>Munkhjargal</cp:lastModifiedBy>
  <cp:revision>363</cp:revision>
  <cp:lastPrinted>2016-03-15T06:15:56Z</cp:lastPrinted>
  <dcterms:created xsi:type="dcterms:W3CDTF">2016-01-21T11:01:30Z</dcterms:created>
  <dcterms:modified xsi:type="dcterms:W3CDTF">2016-08-29T08:25:51Z</dcterms:modified>
</cp:coreProperties>
</file>