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60" r:id="rId3"/>
    <p:sldId id="361" r:id="rId4"/>
    <p:sldId id="355" r:id="rId5"/>
    <p:sldId id="331" r:id="rId6"/>
    <p:sldId id="332" r:id="rId7"/>
    <p:sldId id="351" r:id="rId8"/>
    <p:sldId id="338" r:id="rId9"/>
    <p:sldId id="353" r:id="rId10"/>
    <p:sldId id="339" r:id="rId11"/>
    <p:sldId id="350" r:id="rId12"/>
    <p:sldId id="333" r:id="rId13"/>
    <p:sldId id="321" r:id="rId14"/>
    <p:sldId id="354" r:id="rId15"/>
    <p:sldId id="364" r:id="rId16"/>
    <p:sldId id="318" r:id="rId17"/>
    <p:sldId id="365" r:id="rId18"/>
    <p:sldId id="363" r:id="rId19"/>
    <p:sldId id="314" r:id="rId20"/>
    <p:sldId id="302"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42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a:t>Татварын орлогыг бүтцээр авч үзвэл</a:t>
            </a:r>
            <a:endParaRPr lang="en-US" sz="1400"/>
          </a:p>
        </c:rich>
      </c:tx>
      <c:layout/>
    </c:title>
    <c:plotArea>
      <c:layout/>
      <c:pieChart>
        <c:varyColors val="1"/>
        <c:ser>
          <c:idx val="0"/>
          <c:order val="0"/>
          <c:dLbls>
            <c:dLbl>
              <c:idx val="0"/>
              <c:layout>
                <c:manualLayout>
                  <c:x val="-0.14236869183965642"/>
                  <c:y val="1.7377683558785925E-2"/>
                </c:manualLayout>
              </c:layout>
              <c:showCatName val="1"/>
              <c:showPercent val="1"/>
            </c:dLbl>
            <c:dLbl>
              <c:idx val="3"/>
              <c:layout>
                <c:manualLayout>
                  <c:x val="0.1080001043903603"/>
                  <c:y val="6.1603068847163343E-2"/>
                </c:manualLayout>
              </c:layout>
              <c:showCatName val="1"/>
              <c:showPercent val="1"/>
            </c:dLbl>
            <c:showCatName val="1"/>
            <c:showPercent val="1"/>
            <c:showLeaderLines val="1"/>
          </c:dLbls>
          <c:cat>
            <c:strRef>
              <c:f>Sheet1!$D$14:$D$17</c:f>
              <c:strCache>
                <c:ptCount val="4"/>
                <c:pt idx="0">
                  <c:v>Хүн амын орлогын албан татвар</c:v>
                </c:pt>
                <c:pt idx="1">
                  <c:v>Өмчийн татвар      </c:v>
                </c:pt>
                <c:pt idx="2">
                  <c:v>Дотоодын бараа үйлчилгээний татвар</c:v>
                </c:pt>
                <c:pt idx="3">
                  <c:v>Бусад татвар</c:v>
                </c:pt>
              </c:strCache>
            </c:strRef>
          </c:cat>
          <c:val>
            <c:numRef>
              <c:f>Sheet1!$E$14:$E$17</c:f>
              <c:numCache>
                <c:formatCode>General</c:formatCode>
                <c:ptCount val="4"/>
                <c:pt idx="0">
                  <c:v>19504.900000000001</c:v>
                </c:pt>
                <c:pt idx="1">
                  <c:v>10107.5</c:v>
                </c:pt>
                <c:pt idx="2">
                  <c:v>1430.4</c:v>
                </c:pt>
                <c:pt idx="3">
                  <c:v>16265.9</c:v>
                </c:pt>
              </c:numCache>
            </c:numRef>
          </c:val>
        </c:ser>
        <c:dLbls>
          <c:showCatName val="1"/>
          <c:showPercent val="1"/>
        </c:dLbls>
        <c:firstSliceAng val="0"/>
      </c:pieChart>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2D9D816-8A71-40F2-B09B-B3346BCAC33A}" type="datetimeFigureOut">
              <a:rPr lang="en-US" smtClean="0"/>
              <a:pPr/>
              <a:t>11/11/2015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041E6FA-5859-4641-A389-132C28779A4C}" type="slidenum">
              <a:rPr lang="en-US" smtClean="0"/>
              <a:pPr/>
              <a:t>‹#›</a:t>
            </a:fld>
            <a:endParaRPr lang="en-US"/>
          </a:p>
        </p:txBody>
      </p:sp>
    </p:spTree>
    <p:extLst>
      <p:ext uri="{BB962C8B-B14F-4D97-AF65-F5344CB8AC3E}">
        <p14:creationId xmlns="" xmlns:p14="http://schemas.microsoft.com/office/powerpoint/2010/main" val="180257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0E999F2-AB7C-46B1-91CC-F95FC8861D21}" type="datetimeFigureOut">
              <a:rPr lang="en-US" smtClean="0"/>
              <a:pPr/>
              <a:t>11/11/2015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B8BA1AC-99C9-43F8-A4B3-49FE9CB9CFFE}" type="slidenum">
              <a:rPr lang="en-US" smtClean="0"/>
              <a:pPr/>
              <a:t>‹#›</a:t>
            </a:fld>
            <a:endParaRPr lang="en-US"/>
          </a:p>
        </p:txBody>
      </p:sp>
    </p:spTree>
    <p:extLst>
      <p:ext uri="{BB962C8B-B14F-4D97-AF65-F5344CB8AC3E}">
        <p14:creationId xmlns="" xmlns:p14="http://schemas.microsoft.com/office/powerpoint/2010/main" val="36122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BA1AC-99C9-43F8-A4B3-49FE9CB9CFFE}" type="slidenum">
              <a:rPr lang="en-US" smtClean="0"/>
              <a:pPr/>
              <a:t>12</a:t>
            </a:fld>
            <a:endParaRPr lang="en-US"/>
          </a:p>
        </p:txBody>
      </p:sp>
    </p:spTree>
    <p:extLst>
      <p:ext uri="{BB962C8B-B14F-4D97-AF65-F5344CB8AC3E}">
        <p14:creationId xmlns="" xmlns:p14="http://schemas.microsoft.com/office/powerpoint/2010/main" val="299229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Microsoft_Office_Excel_97-2003_Worksheet12.xls"/><Relationship Id="rId5" Type="http://schemas.openxmlformats.org/officeDocument/2006/relationships/oleObject" Target="../embeddings/Microsoft_Office_Excel_97-2003_Worksheet11.xls"/><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e-registration.nso.mn/web"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e-census.nso.mn/web"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umnugovi.nso.m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hyperlink" Target="http://www.nso.mn/" TargetMode="External"/><Relationship Id="rId4" Type="http://schemas.openxmlformats.org/officeDocument/2006/relationships/hyperlink" Target="http://1212.m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Microsoft_Office_Excel_97-2003_Worksheet5.xls"/><Relationship Id="rId5" Type="http://schemas.openxmlformats.org/officeDocument/2006/relationships/oleObject" Target="../embeddings/Microsoft_Office_Excel_97-2003_Worksheet4.xls"/><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6.xls"/><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Microsoft_Office_Excel_97-2003_Worksheet8.xls"/><Relationship Id="rId5" Type="http://schemas.openxmlformats.org/officeDocument/2006/relationships/oleObject" Target="../embeddings/Microsoft_Office_Excel_97-2003_Worksheet7.xls"/><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Office_Excel_97-2003_Worksheet10.xls"/><Relationship Id="rId5" Type="http://schemas.openxmlformats.org/officeDocument/2006/relationships/oleObject" Target="../embeddings/Microsoft_Office_Excel_97-2003_Worksheet9.xls"/><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700" y="0"/>
            <a:ext cx="9144000" cy="6873756"/>
          </a:xfrm>
          <a:prstGeom prst="rect">
            <a:avLst/>
          </a:prstGeom>
        </p:spPr>
      </p:pic>
      <p:sp>
        <p:nvSpPr>
          <p:cNvPr id="6" name="Rectangle 5"/>
          <p:cNvSpPr/>
          <p:nvPr/>
        </p:nvSpPr>
        <p:spPr>
          <a:xfrm>
            <a:off x="1143000" y="1676400"/>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201</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5</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 </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10</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сарын байдлаар</a:t>
            </a:r>
            <a:r>
              <a:rPr lang="mn-MN" sz="2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a:t>
            </a:r>
            <a:endParaRPr lang="en-US" sz="2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6183868"/>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2015</a:t>
            </a:r>
            <a:r>
              <a:rPr lang="mn-MN" dirty="0" smtClean="0">
                <a:solidFill>
                  <a:srgbClr val="948A30"/>
                </a:solidFill>
                <a:latin typeface="Times New Roman" panose="02020603050405020304" pitchFamily="18" charset="0"/>
                <a:cs typeface="Times New Roman" panose="02020603050405020304" pitchFamily="18" charset="0"/>
              </a:rPr>
              <a:t> оны  1</a:t>
            </a:r>
            <a:r>
              <a:rPr lang="en-US" dirty="0" smtClean="0">
                <a:solidFill>
                  <a:srgbClr val="948A30"/>
                </a:solidFill>
                <a:latin typeface="Times New Roman" panose="02020603050405020304" pitchFamily="18" charset="0"/>
                <a:cs typeface="Times New Roman" panose="02020603050405020304" pitchFamily="18" charset="0"/>
              </a:rPr>
              <a:t>1</a:t>
            </a:r>
            <a:r>
              <a:rPr lang="mn-MN" dirty="0" smtClean="0">
                <a:solidFill>
                  <a:srgbClr val="948A30"/>
                </a:solidFill>
                <a:latin typeface="Times New Roman" panose="02020603050405020304" pitchFamily="18" charset="0"/>
                <a:cs typeface="Times New Roman" panose="02020603050405020304" pitchFamily="18" charset="0"/>
              </a:rPr>
              <a:t> сарын</a:t>
            </a:r>
            <a:r>
              <a:rPr lang="en-US" dirty="0" smtClean="0">
                <a:solidFill>
                  <a:srgbClr val="948A30"/>
                </a:solidFill>
                <a:latin typeface="Times New Roman" panose="02020603050405020304" pitchFamily="18" charset="0"/>
                <a:cs typeface="Times New Roman" panose="02020603050405020304" pitchFamily="18" charset="0"/>
              </a:rPr>
              <a:t> </a:t>
            </a:r>
            <a:r>
              <a:rPr lang="mn-MN" dirty="0" smtClean="0">
                <a:solidFill>
                  <a:srgbClr val="948A30"/>
                </a:solidFill>
                <a:latin typeface="Times New Roman" panose="02020603050405020304" pitchFamily="18" charset="0"/>
                <a:cs typeface="Times New Roman" panose="02020603050405020304" pitchFamily="18" charset="0"/>
              </a:rPr>
              <a:t>1</a:t>
            </a:r>
            <a:r>
              <a:rPr lang="en-US" dirty="0" smtClean="0">
                <a:solidFill>
                  <a:srgbClr val="948A30"/>
                </a:solidFill>
                <a:latin typeface="Times New Roman" panose="02020603050405020304" pitchFamily="18" charset="0"/>
                <a:cs typeface="Times New Roman" panose="02020603050405020304" pitchFamily="18" charset="0"/>
              </a:rPr>
              <a:t>1</a:t>
            </a:r>
          </a:p>
        </p:txBody>
      </p:sp>
      <p:sp>
        <p:nvSpPr>
          <p:cNvPr id="7" name="Rectangle 6"/>
          <p:cNvSpPr/>
          <p:nvPr/>
        </p:nvSpPr>
        <p:spPr>
          <a:xfrm>
            <a:off x="1266372" y="5335792"/>
            <a:ext cx="7391400" cy="760208"/>
          </a:xfrm>
          <a:prstGeom prst="rect">
            <a:avLst/>
          </a:prstGeom>
        </p:spPr>
        <p:txBody>
          <a:bodyPr wrap="square">
            <a:spAutoFit/>
          </a:bodyPr>
          <a:lstStyle/>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Статистикийн хэлтсийн </a:t>
            </a:r>
          </a:p>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Мэргэжилтэн</a:t>
            </a:r>
            <a:r>
              <a:rPr lang="en-US"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Ө.Номинчулуу</a:t>
            </a: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r">
              <a:spcBef>
                <a:spcPct val="20000"/>
              </a:spcBef>
              <a:buClr>
                <a:schemeClr val="accent2"/>
              </a:buClr>
              <a:defRPr/>
            </a:pP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023"/>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95400" y="2606583"/>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81250" y="713849"/>
            <a:ext cx="63055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400" b="1" dirty="0" smtClean="0">
                <a:latin typeface="Tahoma" pitchFamily="34" charset="0"/>
                <a:ea typeface="Tahoma" panose="020B0604030504040204" pitchFamily="34" charset="0"/>
                <a:cs typeface="Tahoma" pitchFamily="34" charset="0"/>
              </a:rPr>
              <a:t>Гэмт хэрэг</a:t>
            </a:r>
            <a:endParaRPr lang="en-US" sz="1400" dirty="0" smtClean="0">
              <a:latin typeface="Tahoma" pitchFamily="34" charset="0"/>
              <a:ea typeface="Tahoma" panose="020B0604030504040204" pitchFamily="34" charset="0"/>
              <a:cs typeface="Tahoma" pitchFamily="34" charset="0"/>
            </a:endParaRPr>
          </a:p>
          <a:p>
            <a:pPr algn="just"/>
            <a:r>
              <a:rPr lang="en-US" sz="1400" dirty="0" smtClean="0">
                <a:latin typeface="Tahoma" pitchFamily="34" charset="0"/>
                <a:ea typeface="Tahoma" panose="020B0604030504040204" pitchFamily="34" charset="0"/>
                <a:cs typeface="Tahoma" pitchFamily="34" charset="0"/>
              </a:rPr>
              <a:t> </a:t>
            </a:r>
            <a:r>
              <a:rPr lang="mn-MN" sz="1400" dirty="0" smtClean="0">
                <a:latin typeface="Times New Roman" pitchFamily="18" charset="0"/>
                <a:cs typeface="Times New Roman" pitchFamily="18" charset="0"/>
              </a:rPr>
              <a:t>Оны эхний </a:t>
            </a:r>
            <a:r>
              <a:rPr lang="en-US" sz="1400" dirty="0" smtClean="0">
                <a:latin typeface="Times New Roman" pitchFamily="18" charset="0"/>
                <a:cs typeface="Times New Roman" pitchFamily="18" charset="0"/>
              </a:rPr>
              <a:t>10</a:t>
            </a:r>
            <a:r>
              <a:rPr lang="mn-MN" sz="1400" dirty="0" smtClean="0">
                <a:latin typeface="Times New Roman" pitchFamily="18" charset="0"/>
                <a:cs typeface="Times New Roman" pitchFamily="18" charset="0"/>
              </a:rPr>
              <a:t> сард иргэд, ААНБ-с нийт 3</a:t>
            </a:r>
            <a:r>
              <a:rPr lang="en-US" sz="1400" dirty="0" smtClean="0">
                <a:latin typeface="Times New Roman" pitchFamily="18" charset="0"/>
                <a:cs typeface="Times New Roman" pitchFamily="18" charset="0"/>
              </a:rPr>
              <a:t>66</a:t>
            </a:r>
            <a:r>
              <a:rPr lang="mn-MN" sz="1400" dirty="0" smtClean="0">
                <a:latin typeface="Times New Roman" pitchFamily="18" charset="0"/>
                <a:cs typeface="Times New Roman" pitchFamily="18" charset="0"/>
              </a:rPr>
              <a:t>2 өргөдөл, гомдол мэдээлэл хүлээж авч шалган шийдвэрлэсний </a:t>
            </a:r>
            <a:r>
              <a:rPr lang="en-US" sz="1400" dirty="0" smtClean="0">
                <a:latin typeface="Times New Roman" pitchFamily="18" charset="0"/>
                <a:cs typeface="Times New Roman" pitchFamily="18" charset="0"/>
              </a:rPr>
              <a:t>22.1</a:t>
            </a:r>
            <a:r>
              <a:rPr lang="mn-MN" sz="1400" dirty="0" smtClean="0">
                <a:latin typeface="Times New Roman" pitchFamily="18" charset="0"/>
                <a:cs typeface="Times New Roman" pitchFamily="18" charset="0"/>
              </a:rPr>
              <a:t> хувь нь буюу </a:t>
            </a:r>
            <a:r>
              <a:rPr lang="en-US" sz="1400" dirty="0" smtClean="0">
                <a:latin typeface="Times New Roman" pitchFamily="18" charset="0"/>
                <a:cs typeface="Times New Roman" pitchFamily="18" charset="0"/>
              </a:rPr>
              <a:t>810</a:t>
            </a:r>
            <a:r>
              <a:rPr lang="mn-MN" sz="1400" dirty="0" smtClean="0">
                <a:latin typeface="Times New Roman" pitchFamily="18" charset="0"/>
                <a:cs typeface="Times New Roman" pitchFamily="18" charset="0"/>
              </a:rPr>
              <a:t> нь гэмт хэргийн шинжтэй өргөдөл, гомдол, мэдээлэл байсан байна.</a:t>
            </a:r>
            <a:r>
              <a:rPr lang="en-US" sz="1400" dirty="0" smtClean="0">
                <a:latin typeface="Times New Roman" pitchFamily="18" charset="0"/>
                <a:cs typeface="Times New Roman" pitchFamily="18" charset="0"/>
              </a:rPr>
              <a:t> </a:t>
            </a:r>
            <a:r>
              <a:rPr lang="mn-MN" sz="1400" dirty="0" smtClean="0">
                <a:latin typeface="Times New Roman" pitchFamily="18" charset="0"/>
                <a:cs typeface="Times New Roman" pitchFamily="18" charset="0"/>
              </a:rPr>
              <a:t>Нийт гэмт хэргийг хуулийн хугацаанд 100 хувь шийдвэрлэсэн байна.</a:t>
            </a:r>
            <a:endParaRPr lang="en-US" sz="1400" dirty="0" smtClean="0">
              <a:latin typeface="Times New Roman" pitchFamily="18" charset="0"/>
              <a:cs typeface="Times New Roman" pitchFamily="18" charset="0"/>
            </a:endParaRPr>
          </a:p>
          <a:p>
            <a:pPr algn="just"/>
            <a:r>
              <a:rPr lang="mn-MN" sz="1400" dirty="0" smtClean="0">
                <a:latin typeface="Times New Roman" pitchFamily="18" charset="0"/>
                <a:cs typeface="Times New Roman" pitchFamily="18" charset="0"/>
              </a:rPr>
              <a:t>Аймгийн хэмжээнд 2015 оны </a:t>
            </a:r>
            <a:r>
              <a:rPr lang="en-US" sz="1400" dirty="0" smtClean="0">
                <a:latin typeface="Times New Roman" pitchFamily="18" charset="0"/>
                <a:cs typeface="Times New Roman" pitchFamily="18" charset="0"/>
              </a:rPr>
              <a:t>10 </a:t>
            </a:r>
            <a:r>
              <a:rPr lang="mn-MN" sz="1400" dirty="0" smtClean="0">
                <a:latin typeface="Times New Roman" pitchFamily="18" charset="0"/>
                <a:cs typeface="Times New Roman" pitchFamily="18" charset="0"/>
              </a:rPr>
              <a:t>дугаар сарын байдлаар 330 гэмт хэрэг үйлдэгдсэн нь өмнөх оны мөн үеэс 21 хэргээр буюу  6.0 хувиар буурсан байна. Оны эхний 10 сард гарсан н</a:t>
            </a:r>
            <a:r>
              <a:rPr lang="eu-ES" sz="1400" dirty="0" smtClean="0">
                <a:latin typeface="Times New Roman" pitchFamily="18" charset="0"/>
                <a:cs typeface="Times New Roman" pitchFamily="18" charset="0"/>
              </a:rPr>
              <a:t>ийт  гэмт хэргийн </a:t>
            </a:r>
            <a:r>
              <a:rPr lang="mn-MN" sz="1400" dirty="0" smtClean="0">
                <a:latin typeface="Times New Roman" pitchFamily="18" charset="0"/>
                <a:cs typeface="Times New Roman" pitchFamily="18" charset="0"/>
              </a:rPr>
              <a:t>илрүүлэлт 66.3 хувьтай</a:t>
            </a:r>
            <a:r>
              <a:rPr lang="eu-ES" sz="1400" dirty="0" smtClean="0">
                <a:latin typeface="Times New Roman" pitchFamily="18" charset="0"/>
                <a:cs typeface="Times New Roman" pitchFamily="18" charset="0"/>
              </a:rPr>
              <a:t> байна.</a:t>
            </a:r>
            <a:endParaRPr lang="en-US" sz="1400" dirty="0">
              <a:latin typeface="Times New Roman" pitchFamily="18" charset="0"/>
              <a:cs typeface="Times New Roman" pitchFamily="18" charset="0"/>
            </a:endParaRPr>
          </a:p>
        </p:txBody>
      </p:sp>
      <p:pic>
        <p:nvPicPr>
          <p:cNvPr id="13" name="Picture 12" descr="\\Fileserver\share\khorolmaa\Information logo\12.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762000"/>
            <a:ext cx="1105786" cy="1041990"/>
          </a:xfrm>
          <a:prstGeom prst="rect">
            <a:avLst/>
          </a:prstGeom>
          <a:noFill/>
          <a:ln>
            <a:noFill/>
          </a:ln>
        </p:spPr>
      </p:pic>
      <p:sp>
        <p:nvSpPr>
          <p:cNvPr id="5" name="Rectangle 4"/>
          <p:cNvSpPr/>
          <p:nvPr/>
        </p:nvSpPr>
        <p:spPr>
          <a:xfrm>
            <a:off x="914400" y="6019800"/>
            <a:ext cx="4800600" cy="600164"/>
          </a:xfrm>
          <a:prstGeom prst="rect">
            <a:avLst/>
          </a:prstGeom>
        </p:spPr>
        <p:txBody>
          <a:bodyPr wrap="square">
            <a:spAutoFit/>
          </a:bodyPr>
          <a:lstStyle/>
          <a:p>
            <a:r>
              <a:rPr lang="mn-MN" sz="1100" dirty="0">
                <a:latin typeface="Tahoma" panose="020B0604030504040204" pitchFamily="34" charset="0"/>
                <a:ea typeface="Tahoma" panose="020B0604030504040204" pitchFamily="34" charset="0"/>
                <a:cs typeface="Tahoma" panose="020B0604030504040204" pitchFamily="34" charset="0"/>
              </a:rPr>
              <a:t>Тайлбар:</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ИЭЧЭМЭ</a:t>
            </a:r>
            <a:r>
              <a:rPr lang="mn-MN" sz="1100" dirty="0">
                <a:latin typeface="Tahoma" panose="020B0604030504040204" pitchFamily="34" charset="0"/>
                <a:ea typeface="Tahoma" panose="020B0604030504040204" pitchFamily="34" charset="0"/>
                <a:cs typeface="Tahoma" panose="020B0604030504040204" pitchFamily="34" charset="0"/>
              </a:rPr>
              <a:t>Г-Иргэний эрх чөлөө, эрүүл мэндийн эсрэг гэмт хэрэг</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mn-MN" sz="1100" dirty="0">
                <a:latin typeface="Tahoma" panose="020B0604030504040204" pitchFamily="34" charset="0"/>
                <a:ea typeface="Tahoma" panose="020B0604030504040204" pitchFamily="34" charset="0"/>
                <a:cs typeface="Tahoma" panose="020B0604030504040204" pitchFamily="34" charset="0"/>
              </a:rPr>
              <a:t>ХАБ-Хөдөлгөөний аюулгүй байдлын эсрэг гэмт хэрэг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5791200" y="2597058"/>
            <a:ext cx="2438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Tahoma" pitchFamily="34" charset="0"/>
                <a:ea typeface="Times New Roman" pitchFamily="18" charset="0"/>
                <a:cs typeface="Tahoma" pitchFamily="34" charset="0"/>
              </a:rPr>
              <a:t>10</a:t>
            </a: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сард үйлдэгдсэн гэмт хэрэг /хувиар/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028700" y="2809264"/>
            <a:ext cx="4152900" cy="461665"/>
          </a:xfrm>
          <a:prstGeom prst="rect">
            <a:avLst/>
          </a:prstGeom>
        </p:spPr>
        <p:txBody>
          <a:bodyPr wrap="square">
            <a:spAutoFit/>
          </a:bodyPr>
          <a:lstStyle/>
          <a:p>
            <a:pPr algn="ctr"/>
            <a:r>
              <a:rPr lang="mn-MN" sz="1200" dirty="0">
                <a:latin typeface="Tahoma"/>
                <a:ea typeface="Times New Roman"/>
              </a:rPr>
              <a:t>Өмнөговь аймгийн хэмжээнд үйлдэгдсэн гэмт хэргийн тоо, </a:t>
            </a:r>
            <a:r>
              <a:rPr lang="mn-MN" sz="1200" dirty="0" smtClean="0">
                <a:latin typeface="Tahoma"/>
                <a:ea typeface="Times New Roman"/>
              </a:rPr>
              <a:t>оны </a:t>
            </a:r>
            <a:r>
              <a:rPr lang="mn-MN" sz="1200" dirty="0">
                <a:latin typeface="Tahoma"/>
                <a:ea typeface="Times New Roman"/>
              </a:rPr>
              <a:t>эхний </a:t>
            </a:r>
            <a:r>
              <a:rPr lang="en-US" sz="1200" dirty="0" smtClean="0">
                <a:latin typeface="Tahoma"/>
                <a:ea typeface="Times New Roman"/>
              </a:rPr>
              <a:t>10</a:t>
            </a:r>
            <a:r>
              <a:rPr lang="mn-MN" sz="1200" dirty="0" smtClean="0">
                <a:latin typeface="Tahoma"/>
                <a:ea typeface="Times New Roman"/>
              </a:rPr>
              <a:t> </a:t>
            </a:r>
            <a:r>
              <a:rPr lang="mn-MN" sz="1200" dirty="0">
                <a:latin typeface="Tahoma"/>
                <a:ea typeface="Times New Roman"/>
              </a:rPr>
              <a:t>сарын байдлаар</a:t>
            </a:r>
            <a:endParaRPr lang="en-US" sz="1200" dirty="0">
              <a:effectLst/>
              <a:latin typeface="Times New Roman"/>
              <a:ea typeface="Times New Roman"/>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1" name="Chart 20"/>
          <p:cNvGraphicFramePr>
            <a:graphicFrameLocks/>
          </p:cNvGraphicFramePr>
          <p:nvPr/>
        </p:nvGraphicFramePr>
        <p:xfrm>
          <a:off x="762000" y="3429000"/>
          <a:ext cx="4600575" cy="2352675"/>
        </p:xfrm>
        <a:graphic>
          <a:graphicData uri="http://schemas.openxmlformats.org/presentationml/2006/ole">
            <p:oleObj spid="_x0000_s10241" name="Chart" r:id="rId5" imgW="4602879" imgH="2353260" progId="Excel.Sheet.8">
              <p:embed/>
            </p:oleObj>
          </a:graphicData>
        </a:graphic>
      </p:graphicFrame>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3" name="Chart 13"/>
          <p:cNvGraphicFramePr>
            <a:graphicFrameLocks/>
          </p:cNvGraphicFramePr>
          <p:nvPr/>
        </p:nvGraphicFramePr>
        <p:xfrm>
          <a:off x="5334000" y="3352800"/>
          <a:ext cx="3581400" cy="2286000"/>
        </p:xfrm>
        <a:graphic>
          <a:graphicData uri="http://schemas.openxmlformats.org/presentationml/2006/ole">
            <p:oleObj spid="_x0000_s10243" name="Chart" r:id="rId6" imgW="4572396" imgH="2743438" progId="Excel.Sheet.8">
              <p:embed/>
            </p:oleObj>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cxnSp>
        <p:nvCxnSpPr>
          <p:cNvPr id="9" name="Straight Connector 8"/>
          <p:cNvCxnSpPr/>
          <p:nvPr/>
        </p:nvCxnSpPr>
        <p:spPr>
          <a:xfrm>
            <a:off x="1219200" y="2968746"/>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552702"/>
            <a:ext cx="63289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2000" dirty="0" smtClean="0">
                <a:latin typeface="Times New Roman" pitchFamily="18" charset="0"/>
                <a:cs typeface="Times New Roman" pitchFamily="18" charset="0"/>
              </a:rPr>
              <a:t>Захиргааны </a:t>
            </a:r>
            <a:r>
              <a:rPr lang="mn-MN" sz="2000" dirty="0" smtClean="0">
                <a:latin typeface="Times New Roman" pitchFamily="18" charset="0"/>
                <a:cs typeface="Times New Roman" pitchFamily="18" charset="0"/>
              </a:rPr>
              <a:t>зөрчлийн мэдээллээр баривчлуулсан хүний тоо 33.4 хувиар буурч, тээврийн хэрэгсэл жолоодох эрхээ хасуулсан жолооч өмнөх оны мөн үетэй харьцуулахад 40.6 хувиар өсчээ.Захиргааны хариуцлагын тухай хуулиар арга хэмжээ авагдсан хүний тоо 9605 болж өмнөх оны мөн үеэс 26.1 хувиар буурсан байна. </a:t>
            </a:r>
            <a:endParaRPr lang="en-US" sz="2000" dirty="0">
              <a:latin typeface="Times New Roman" pitchFamily="18" charset="0"/>
              <a:cs typeface="Times New Roman" pitchFamily="18" charset="0"/>
            </a:endParaRPr>
          </a:p>
        </p:txBody>
      </p:sp>
      <p:pic>
        <p:nvPicPr>
          <p:cNvPr id="13" name="Picture 12" descr="\\Fileserver\share\khorolmaa\Information logo\1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634410"/>
            <a:ext cx="1105786" cy="1041990"/>
          </a:xfrm>
          <a:prstGeom prst="rect">
            <a:avLst/>
          </a:prstGeom>
          <a:noFill/>
          <a:ln>
            <a:noFill/>
          </a:ln>
        </p:spPr>
      </p:pic>
      <p:sp>
        <p:nvSpPr>
          <p:cNvPr id="8" name="Rectangle 7"/>
          <p:cNvSpPr/>
          <p:nvPr/>
        </p:nvSpPr>
        <p:spPr>
          <a:xfrm>
            <a:off x="3041532" y="3183523"/>
            <a:ext cx="4349867" cy="584775"/>
          </a:xfrm>
          <a:prstGeom prst="rect">
            <a:avLst/>
          </a:prstGeom>
        </p:spPr>
        <p:txBody>
          <a:bodyPr wrap="square">
            <a:spAutoFit/>
          </a:bodyPr>
          <a:lstStyle/>
          <a:p>
            <a:pPr algn="ctr"/>
            <a:r>
              <a:rPr lang="mn-MN" sz="1600" dirty="0">
                <a:latin typeface="Tahoma"/>
                <a:ea typeface="Times New Roman"/>
              </a:rPr>
              <a:t>Захиргааны зөрчлийн эрүүлжүүлэгдсэн </a:t>
            </a:r>
            <a:endParaRPr lang="en-US" sz="1100" dirty="0">
              <a:latin typeface="Times New Roman"/>
              <a:ea typeface="Times New Roman"/>
            </a:endParaRPr>
          </a:p>
          <a:p>
            <a:pPr algn="ctr"/>
            <a:r>
              <a:rPr lang="mn-MN" sz="1600" dirty="0">
                <a:latin typeface="Tahoma"/>
                <a:ea typeface="Times New Roman"/>
              </a:rPr>
              <a:t>хүний тоо, оноор</a:t>
            </a:r>
            <a:endParaRPr lang="en-US" sz="1600" dirty="0">
              <a:effectLst/>
              <a:latin typeface="Times New Roman"/>
              <a:ea typeface="Times New Roman"/>
            </a:endParaRPr>
          </a:p>
        </p:txBody>
      </p:sp>
      <p:graphicFrame>
        <p:nvGraphicFramePr>
          <p:cNvPr id="12" name="Table 11"/>
          <p:cNvGraphicFramePr>
            <a:graphicFrameLocks noGrp="1"/>
          </p:cNvGraphicFramePr>
          <p:nvPr/>
        </p:nvGraphicFramePr>
        <p:xfrm>
          <a:off x="1219202" y="4038600"/>
          <a:ext cx="7010399" cy="2153920"/>
        </p:xfrm>
        <a:graphic>
          <a:graphicData uri="http://schemas.openxmlformats.org/drawingml/2006/table">
            <a:tbl>
              <a:tblPr/>
              <a:tblGrid>
                <a:gridCol w="1045369"/>
                <a:gridCol w="1758016"/>
                <a:gridCol w="1045369"/>
                <a:gridCol w="843415"/>
                <a:gridCol w="1159115"/>
                <a:gridCol w="1159115"/>
              </a:tblGrid>
              <a:tr h="186690">
                <a:tc gridSpan="6">
                  <a:txBody>
                    <a:bodyPr/>
                    <a:lstStyle/>
                    <a:p>
                      <a:pPr algn="ctr">
                        <a:spcAft>
                          <a:spcPts val="0"/>
                        </a:spcAft>
                      </a:pPr>
                      <a:r>
                        <a:rPr lang="en-US" sz="1200" b="1">
                          <a:solidFill>
                            <a:srgbClr val="000000"/>
                          </a:solidFill>
                          <a:latin typeface="Arial"/>
                          <a:ea typeface="Times New Roman"/>
                          <a:cs typeface="Times New Roman"/>
                        </a:rPr>
                        <a:t>Захиргааны зөрчлийн мэдээлэл</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450">
                <a:tc>
                  <a:txBody>
                    <a:bodyPr/>
                    <a:lstStyle/>
                    <a:p>
                      <a:pPr algn="r">
                        <a:spcAft>
                          <a:spcPts val="0"/>
                        </a:spcAft>
                      </a:pPr>
                      <a:r>
                        <a:rPr lang="en-US" sz="1200" b="1">
                          <a:solidFill>
                            <a:srgbClr val="000000"/>
                          </a:solidFill>
                          <a:latin typeface="Arial"/>
                          <a:ea typeface="Times New Roman"/>
                          <a:cs typeface="Times New Roman"/>
                        </a:rPr>
                        <a:t>№</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gridSpan="2">
                  <a:txBody>
                    <a:bodyPr/>
                    <a:lstStyle/>
                    <a:p>
                      <a:pPr algn="ctr">
                        <a:spcAft>
                          <a:spcPts val="0"/>
                        </a:spcAft>
                      </a:pPr>
                      <a:r>
                        <a:rPr lang="en-US" sz="1200">
                          <a:solidFill>
                            <a:srgbClr val="000000"/>
                          </a:solidFill>
                          <a:latin typeface="Arial"/>
                          <a:ea typeface="Times New Roman"/>
                          <a:cs typeface="Times New Roman"/>
                        </a:rPr>
                        <a:t>Үзүүлэлтүүд</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hMerge="1">
                  <a:txBody>
                    <a:bodyPr/>
                    <a:lstStyle/>
                    <a:p>
                      <a:endParaRPr lang="en-US"/>
                    </a:p>
                  </a:txBody>
                  <a:tcPr/>
                </a:tc>
                <a:tc>
                  <a:txBody>
                    <a:bodyPr/>
                    <a:lstStyle/>
                    <a:p>
                      <a:pPr algn="ctr">
                        <a:spcAft>
                          <a:spcPts val="0"/>
                        </a:spcAft>
                      </a:pPr>
                      <a:r>
                        <a:rPr lang="en-US" sz="1200">
                          <a:solidFill>
                            <a:srgbClr val="000000"/>
                          </a:solidFill>
                          <a:latin typeface="Arial"/>
                          <a:ea typeface="Times New Roman"/>
                          <a:cs typeface="Times New Roman"/>
                        </a:rPr>
                        <a:t>2014.X</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2015.X</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a:spcAft>
                          <a:spcPts val="0"/>
                        </a:spcAft>
                      </a:pPr>
                      <a:r>
                        <a:rPr lang="en-US" sz="1200">
                          <a:solidFill>
                            <a:srgbClr val="000000"/>
                          </a:solidFill>
                          <a:latin typeface="Arial"/>
                          <a:ea typeface="Times New Roman"/>
                          <a:cs typeface="Times New Roman"/>
                        </a:rPr>
                        <a:t>2015/2014</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r>
              <a:tr h="214630">
                <a:tc>
                  <a:txBody>
                    <a:bodyPr/>
                    <a:lstStyle/>
                    <a:p>
                      <a:pPr algn="ctr">
                        <a:spcAft>
                          <a:spcPts val="0"/>
                        </a:spcAft>
                      </a:pPr>
                      <a:r>
                        <a:rPr lang="en-US" sz="1200" b="1">
                          <a:solidFill>
                            <a:srgbClr val="000000"/>
                          </a:solidFill>
                          <a:latin typeface="Arial"/>
                          <a:ea typeface="Times New Roman"/>
                          <a:cs typeface="Times New Roman"/>
                        </a:rPr>
                        <a:t>1</a:t>
                      </a:r>
                      <a:endParaRPr lang="en-US" sz="10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a:spcAft>
                          <a:spcPts val="0"/>
                        </a:spcAft>
                      </a:pPr>
                      <a:r>
                        <a:rPr lang="en-US" sz="1200">
                          <a:solidFill>
                            <a:srgbClr val="000000"/>
                          </a:solidFill>
                          <a:latin typeface="Arial"/>
                          <a:ea typeface="Times New Roman"/>
                          <a:cs typeface="Times New Roman"/>
                        </a:rPr>
                        <a:t>Баривчлуулсан</a:t>
                      </a:r>
                      <a:endParaRPr lang="en-US" sz="1000">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algn="ctr">
                        <a:spcAft>
                          <a:spcPts val="0"/>
                        </a:spcAft>
                      </a:pPr>
                      <a:r>
                        <a:rPr lang="en-US" sz="1200">
                          <a:solidFill>
                            <a:srgbClr val="000000"/>
                          </a:solidFill>
                          <a:latin typeface="Arial"/>
                          <a:ea typeface="Times New Roman"/>
                          <a:cs typeface="Times New Roman"/>
                        </a:rPr>
                        <a:t>676</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226</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33.4</a:t>
                      </a:r>
                      <a:endParaRPr lang="en-US" sz="1000">
                        <a:latin typeface="Times New Roman"/>
                        <a:ea typeface="Times New Roman"/>
                        <a:cs typeface="Times New Roman"/>
                      </a:endParaRPr>
                    </a:p>
                  </a:txBody>
                  <a:tcPr marL="68580" marR="68580" marT="0" marB="0">
                    <a:lnL>
                      <a:noFill/>
                    </a:lnL>
                    <a:lnR>
                      <a:noFill/>
                    </a:lnR>
                    <a:lnT>
                      <a:noFill/>
                    </a:lnT>
                    <a:lnB>
                      <a:noFill/>
                    </a:lnB>
                  </a:tcPr>
                </a:tc>
              </a:tr>
              <a:tr h="475615">
                <a:tc>
                  <a:txBody>
                    <a:bodyPr/>
                    <a:lstStyle/>
                    <a:p>
                      <a:pPr algn="ctr">
                        <a:spcAft>
                          <a:spcPts val="0"/>
                        </a:spcAft>
                      </a:pPr>
                      <a:r>
                        <a:rPr lang="en-US" sz="1200" b="1">
                          <a:solidFill>
                            <a:srgbClr val="000000"/>
                          </a:solidFill>
                          <a:latin typeface="Arial"/>
                          <a:ea typeface="Times New Roman"/>
                          <a:cs typeface="Times New Roman"/>
                        </a:rPr>
                        <a:t>2</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gridSpan="2">
                  <a:txBody>
                    <a:bodyPr/>
                    <a:lstStyle/>
                    <a:p>
                      <a:pPr>
                        <a:spcAft>
                          <a:spcPts val="0"/>
                        </a:spcAft>
                      </a:pPr>
                      <a:r>
                        <a:rPr lang="en-US" sz="1200">
                          <a:solidFill>
                            <a:srgbClr val="000000"/>
                          </a:solidFill>
                          <a:latin typeface="Arial"/>
                          <a:ea typeface="Times New Roman"/>
                          <a:cs typeface="Times New Roman"/>
                        </a:rPr>
                        <a:t>Тээврийн хэрэгсэл жолоодох эрх хасагдсан жолооч</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hMerge="1">
                  <a:txBody>
                    <a:bodyPr/>
                    <a:lstStyle/>
                    <a:p>
                      <a:endParaRPr lang="en-US"/>
                    </a:p>
                  </a:txBody>
                  <a:tcPr/>
                </a:tc>
                <a:tc>
                  <a:txBody>
                    <a:bodyPr/>
                    <a:lstStyle/>
                    <a:p>
                      <a:pPr algn="ctr">
                        <a:spcAft>
                          <a:spcPts val="0"/>
                        </a:spcAft>
                      </a:pPr>
                      <a:r>
                        <a:rPr lang="en-US" sz="1200">
                          <a:solidFill>
                            <a:srgbClr val="000000"/>
                          </a:solidFill>
                          <a:latin typeface="Arial"/>
                          <a:ea typeface="Times New Roman"/>
                          <a:cs typeface="Times New Roman"/>
                        </a:rPr>
                        <a:t>1092</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443</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40.6</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r>
              <a:tr h="307340">
                <a:tc rowSpan="2">
                  <a:txBody>
                    <a:bodyPr/>
                    <a:lstStyle/>
                    <a:p>
                      <a:pPr algn="ctr">
                        <a:spcAft>
                          <a:spcPts val="0"/>
                        </a:spcAft>
                      </a:pPr>
                      <a:r>
                        <a:rPr lang="en-US" sz="1200" b="1">
                          <a:solidFill>
                            <a:srgbClr val="000000"/>
                          </a:solidFill>
                          <a:latin typeface="Arial"/>
                          <a:ea typeface="Times New Roman"/>
                          <a:cs typeface="Times New Roman"/>
                        </a:rPr>
                        <a:t>3</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rowSpan="2">
                  <a:txBody>
                    <a:bodyPr/>
                    <a:lstStyle/>
                    <a:p>
                      <a:pPr>
                        <a:spcAft>
                          <a:spcPts val="0"/>
                        </a:spcAft>
                      </a:pPr>
                      <a:r>
                        <a:rPr lang="en-US" sz="1200">
                          <a:solidFill>
                            <a:srgbClr val="000000"/>
                          </a:solidFill>
                          <a:latin typeface="Arial"/>
                          <a:ea typeface="Times New Roman"/>
                          <a:cs typeface="Times New Roman"/>
                        </a:rPr>
                        <a:t>Захиргааны хариуцлагын тухай хуулиар арга хэмжээ авагдсан</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spcAft>
                          <a:spcPts val="0"/>
                        </a:spcAft>
                      </a:pPr>
                      <a:r>
                        <a:rPr lang="en-US" sz="1200">
                          <a:solidFill>
                            <a:srgbClr val="000000"/>
                          </a:solidFill>
                          <a:latin typeface="Arial"/>
                          <a:ea typeface="Times New Roman"/>
                          <a:cs typeface="Times New Roman"/>
                        </a:rPr>
                        <a:t>Хүн</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12992</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9605</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73.9</a:t>
                      </a:r>
                      <a:endParaRPr lang="en-US" sz="1000">
                        <a:latin typeface="Times New Roman"/>
                        <a:ea typeface="Times New Roman"/>
                        <a:cs typeface="Times New Roman"/>
                      </a:endParaRPr>
                    </a:p>
                  </a:txBody>
                  <a:tcPr marL="68580" marR="68580" marT="0" marB="0">
                    <a:lnL>
                      <a:noFill/>
                    </a:lnL>
                    <a:lnR>
                      <a:noFill/>
                    </a:lnR>
                    <a:lnT>
                      <a:noFill/>
                    </a:lnT>
                    <a:lnB>
                      <a:noFill/>
                    </a:lnB>
                  </a:tcPr>
                </a:tc>
              </a:tr>
              <a:tr h="671195">
                <a:tc vMerge="1">
                  <a:txBody>
                    <a:bodyPr/>
                    <a:lstStyle/>
                    <a:p>
                      <a:endParaRPr lang="en-US"/>
                    </a:p>
                  </a:txBody>
                  <a:tcPr/>
                </a:tc>
                <a:tc vMerge="1">
                  <a:txBody>
                    <a:bodyPr/>
                    <a:lstStyle/>
                    <a:p>
                      <a:endParaRPr lang="en-US"/>
                    </a:p>
                  </a:txBody>
                  <a:tcPr/>
                </a:tc>
                <a:tc>
                  <a:txBody>
                    <a:bodyPr/>
                    <a:lstStyle/>
                    <a:p>
                      <a:pPr>
                        <a:spcAft>
                          <a:spcPts val="0"/>
                        </a:spcAft>
                      </a:pPr>
                      <a:r>
                        <a:rPr lang="en-US" sz="1200">
                          <a:solidFill>
                            <a:srgbClr val="000000"/>
                          </a:solidFill>
                          <a:latin typeface="Arial"/>
                          <a:ea typeface="Times New Roman"/>
                          <a:cs typeface="Times New Roman"/>
                        </a:rPr>
                        <a:t>Сая.төг</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96.9</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93.5</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c>
                  <a:txBody>
                    <a:bodyPr/>
                    <a:lstStyle/>
                    <a:p>
                      <a:pPr algn="ctr">
                        <a:spcAft>
                          <a:spcPts val="0"/>
                        </a:spcAft>
                      </a:pPr>
                      <a:r>
                        <a:rPr lang="en-US" sz="1200" dirty="0">
                          <a:solidFill>
                            <a:srgbClr val="000000"/>
                          </a:solidFill>
                          <a:latin typeface="Arial"/>
                          <a:ea typeface="Times New Roman"/>
                          <a:cs typeface="Times New Roman"/>
                        </a:rPr>
                        <a:t>96.5</a:t>
                      </a:r>
                      <a:endParaRPr lang="en-US" sz="1000" dirty="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r>
            </a:tbl>
          </a:graphicData>
        </a:graphic>
      </p:graphicFrame>
    </p:spTree>
    <p:extLst>
      <p:ext uri="{BB962C8B-B14F-4D97-AF65-F5344CB8AC3E}">
        <p14:creationId xmlns="" xmlns:p14="http://schemas.microsoft.com/office/powerpoint/2010/main" val="135985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3825" y="-15756"/>
            <a:ext cx="9267825" cy="6873756"/>
          </a:xfrm>
          <a:prstGeom prst="rect">
            <a:avLst/>
          </a:prstGeom>
        </p:spPr>
      </p:pic>
      <p:pic>
        <p:nvPicPr>
          <p:cNvPr id="8" name="Picture 7" descr="D:\BAYAN\My Pictures\STAT-LOGO\17.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1" y="673892"/>
            <a:ext cx="990600" cy="1078708"/>
          </a:xfrm>
          <a:prstGeom prst="rect">
            <a:avLst/>
          </a:prstGeom>
          <a:noFill/>
          <a:ln>
            <a:noFill/>
          </a:ln>
          <a:effectLst>
            <a:outerShdw blurRad="50800" dist="38100" dir="8100000" algn="tr" rotWithShape="0">
              <a:schemeClr val="accent1">
                <a:lumMod val="40000"/>
                <a:lumOff val="60000"/>
                <a:alpha val="40000"/>
              </a:schemeClr>
            </a:outerShdw>
          </a:effectLst>
        </p:spPr>
      </p:pic>
      <p:sp>
        <p:nvSpPr>
          <p:cNvPr id="27649" name="Rectangle 1"/>
          <p:cNvSpPr>
            <a:spLocks noChangeArrowheads="1"/>
          </p:cNvSpPr>
          <p:nvPr/>
        </p:nvSpPr>
        <p:spPr bwMode="auto">
          <a:xfrm>
            <a:off x="2209800" y="631194"/>
            <a:ext cx="6477000" cy="46166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en-US" sz="1600" b="1" dirty="0" err="1">
                <a:latin typeface="Tahoma" panose="020B0604030504040204" pitchFamily="34" charset="0"/>
                <a:ea typeface="Tahoma" panose="020B0604030504040204" pitchFamily="34" charset="0"/>
                <a:cs typeface="Tahoma" panose="020B0604030504040204" pitchFamily="34" charset="0"/>
              </a:rPr>
              <a:t>Хэрэглээний</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үнийн</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индекс</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2057400" y="645352"/>
            <a:ext cx="6858000" cy="186204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mn-MN" sz="1100" dirty="0">
                <a:latin typeface="Times New Roman"/>
                <a:ea typeface="Times New Roman"/>
              </a:rPr>
              <a:t> </a:t>
            </a:r>
            <a:endParaRPr lang="en-US" sz="1100" dirty="0">
              <a:latin typeface="Times New Roman"/>
              <a:ea typeface="Times New Roman"/>
            </a:endParaRPr>
          </a:p>
          <a:p>
            <a:pPr algn="just"/>
            <a:r>
              <a:rPr lang="en-US" sz="1400" dirty="0" smtClean="0">
                <a:latin typeface="Tahoma" pitchFamily="34" charset="0"/>
                <a:ea typeface="Tahoma" pitchFamily="34" charset="0"/>
                <a:cs typeface="Tahoma" pitchFamily="34" charset="0"/>
              </a:rPr>
              <a:t>	</a:t>
            </a:r>
            <a:endParaRPr lang="en-US" sz="1400" b="1" dirty="0">
              <a:latin typeface="Tahoma" panose="020B0604030504040204" pitchFamily="34" charset="0"/>
              <a:ea typeface="Tahoma" panose="020B0604030504040204" pitchFamily="34" charset="0"/>
              <a:cs typeface="Tahoma" panose="020B0604030504040204" pitchFamily="34" charset="0"/>
            </a:endParaRPr>
          </a:p>
          <a:p>
            <a:pPr algn="just"/>
            <a:r>
              <a:rPr lang="en-US" sz="1600" dirty="0" err="1" smtClean="0">
                <a:latin typeface="Times New Roman" pitchFamily="18" charset="0"/>
                <a:cs typeface="Times New Roman" pitchFamily="18" charset="0"/>
              </a:rPr>
              <a:t>Аймгийн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хэрэглээний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үнийн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ерөнхий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индексийг</a:t>
            </a:r>
            <a:r>
              <a:rPr lang="en-US" sz="1600" dirty="0" smtClean="0">
                <a:latin typeface="Times New Roman" pitchFamily="18" charset="0"/>
                <a:cs typeface="Times New Roman" pitchFamily="18" charset="0"/>
              </a:rPr>
              <a:t> 201</a:t>
            </a:r>
            <a:r>
              <a:rPr lang="mn-MN" sz="1600" dirty="0" smtClean="0">
                <a:latin typeface="Times New Roman" pitchFamily="18" charset="0"/>
                <a:cs typeface="Times New Roman" pitchFamily="18" charset="0"/>
              </a:rPr>
              <a:t>5</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оны</a:t>
            </a:r>
            <a:r>
              <a:rPr lang="en-US" sz="1600" dirty="0" smtClean="0">
                <a:latin typeface="Times New Roman" pitchFamily="18" charset="0"/>
                <a:cs typeface="Times New Roman" pitchFamily="18" charset="0"/>
              </a:rPr>
              <a:t> 10 </a:t>
            </a:r>
            <a:r>
              <a:rPr lang="en-US" sz="1600" dirty="0" err="1" smtClean="0">
                <a:latin typeface="Times New Roman" pitchFamily="18" charset="0"/>
                <a:cs typeface="Times New Roman" pitchFamily="18" charset="0"/>
              </a:rPr>
              <a:t>сарыг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өнгөрсөн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оны</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мөн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үетэй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харьцуулахад</a:t>
            </a:r>
            <a:r>
              <a:rPr lang="en-US" sz="1600" dirty="0" smtClean="0">
                <a:latin typeface="Times New Roman" pitchFamily="18" charset="0"/>
                <a:cs typeface="Times New Roman" pitchFamily="18" charset="0"/>
              </a:rPr>
              <a:t> 4.1 </a:t>
            </a:r>
            <a:r>
              <a:rPr lang="en-US" sz="1600" dirty="0" err="1" smtClean="0">
                <a:latin typeface="Times New Roman" pitchFamily="18" charset="0"/>
                <a:cs typeface="Times New Roman" pitchFamily="18" charset="0"/>
              </a:rPr>
              <a:t>хувиар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өссөний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дотор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хувцас</a:t>
            </a:r>
            <a:r>
              <a:rPr lang="mn-M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бөс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бараа</a:t>
            </a:r>
            <a:r>
              <a:rPr lang="en-US" sz="1600" dirty="0" smtClean="0">
                <a:latin typeface="Times New Roman" pitchFamily="18" charset="0"/>
                <a:cs typeface="Times New Roman" pitchFamily="18" charset="0"/>
              </a:rPr>
              <a:t> 6.8</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орон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сууц</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ус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цахилгаан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болон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түлш</a:t>
            </a:r>
            <a:r>
              <a:rPr lang="en-US" sz="1600" dirty="0" smtClean="0">
                <a:latin typeface="Times New Roman" pitchFamily="18" charset="0"/>
                <a:cs typeface="Times New Roman" pitchFamily="18" charset="0"/>
              </a:rPr>
              <a:t> 7.9</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гэр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ахуйн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бараа</a:t>
            </a:r>
            <a:r>
              <a:rPr lang="en-US" sz="1600" dirty="0" smtClean="0">
                <a:latin typeface="Times New Roman" pitchFamily="18" charset="0"/>
                <a:cs typeface="Times New Roman" pitchFamily="18" charset="0"/>
              </a:rPr>
              <a:t> 4.5</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эм</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тариа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эмнэлэгийн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үйлчилгээ</a:t>
            </a:r>
            <a:r>
              <a:rPr lang="en-US" sz="1600" dirty="0" smtClean="0">
                <a:latin typeface="Times New Roman" pitchFamily="18" charset="0"/>
                <a:cs typeface="Times New Roman" pitchFamily="18" charset="0"/>
              </a:rPr>
              <a:t> 1.2</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боловсролын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үйлчилгээ</a:t>
            </a:r>
            <a:r>
              <a:rPr lang="en-US" sz="1600" dirty="0" smtClean="0">
                <a:latin typeface="Times New Roman" pitchFamily="18" charset="0"/>
                <a:cs typeface="Times New Roman" pitchFamily="18" charset="0"/>
              </a:rPr>
              <a:t> 32.5</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mn-MN" sz="1600" dirty="0" smtClean="0">
                <a:latin typeface="Times New Roman" pitchFamily="18" charset="0"/>
                <a:cs typeface="Times New Roman" pitchFamily="18" charset="0"/>
              </a:rPr>
              <a:t>амралт, чөлөөт цаг, соёлын бараа үйлчилгээ 3.6 хувь, </a:t>
            </a:r>
            <a:r>
              <a:rPr lang="en-US" sz="1600" dirty="0" err="1" smtClean="0">
                <a:latin typeface="Times New Roman" pitchFamily="18" charset="0"/>
                <a:cs typeface="Times New Roman" pitchFamily="18" charset="0"/>
              </a:rPr>
              <a:t>зочид</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буудал</a:t>
            </a:r>
            <a:r>
              <a:rPr lang="en-US" sz="1600" dirty="0" smtClean="0">
                <a:latin typeface="Times New Roman" pitchFamily="18" charset="0"/>
                <a:cs typeface="Times New Roman" pitchFamily="18" charset="0"/>
              </a:rPr>
              <a:t> 3.1</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бусад</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бараа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үйлчилгээ</a:t>
            </a:r>
            <a:r>
              <a:rPr lang="en-US" sz="1600" dirty="0" smtClean="0">
                <a:latin typeface="Times New Roman" pitchFamily="18" charset="0"/>
                <a:cs typeface="Times New Roman" pitchFamily="18" charset="0"/>
              </a:rPr>
              <a:t> 3.7 </a:t>
            </a:r>
            <a:r>
              <a:rPr lang="en-US" sz="1600" dirty="0" err="1" smtClean="0">
                <a:latin typeface="Times New Roman" pitchFamily="18" charset="0"/>
                <a:cs typeface="Times New Roman" pitchFamily="18" charset="0"/>
              </a:rPr>
              <a:t>хувиар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тус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тус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өссөн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үзүүлэлттэй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байна</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5" name="Rectangle 4"/>
          <p:cNvSpPr/>
          <p:nvPr/>
        </p:nvSpPr>
        <p:spPr>
          <a:xfrm>
            <a:off x="2895601" y="3278072"/>
            <a:ext cx="3962400" cy="379528"/>
          </a:xfrm>
          <a:prstGeom prst="rect">
            <a:avLst/>
          </a:prstGeom>
        </p:spPr>
        <p:txBody>
          <a:bodyPr wrap="square">
            <a:spAutoFit/>
          </a:bodyPr>
          <a:lstStyle/>
          <a:p>
            <a:pPr algn="ctr"/>
            <a:r>
              <a:rPr lang="mn-MN" dirty="0" smtClean="0"/>
              <a:t> </a:t>
            </a:r>
            <a:endParaRPr lang="en-US" dirty="0"/>
          </a:p>
        </p:txBody>
      </p:sp>
      <p:sp>
        <p:nvSpPr>
          <p:cNvPr id="6" name="Rectangle 5"/>
          <p:cNvSpPr/>
          <p:nvPr/>
        </p:nvSpPr>
        <p:spPr>
          <a:xfrm>
            <a:off x="2286000" y="2743200"/>
            <a:ext cx="4953000" cy="430887"/>
          </a:xfrm>
          <a:prstGeom prst="rect">
            <a:avLst/>
          </a:prstGeom>
        </p:spPr>
        <p:txBody>
          <a:bodyPr wrap="square">
            <a:spAutoFit/>
          </a:bodyPr>
          <a:lstStyle/>
          <a:p>
            <a:pPr algn="ctr"/>
            <a:r>
              <a:rPr lang="mn-MN" sz="1100" b="1" dirty="0">
                <a:latin typeface="Tahoma"/>
                <a:ea typeface="Times New Roman"/>
              </a:rPr>
              <a:t>Хэрэглээний үнийн индекст нөлөөлсөн бараа, үйлчилгээний </a:t>
            </a:r>
            <a:endParaRPr lang="en-US" sz="1100" dirty="0">
              <a:latin typeface="Times New Roman"/>
              <a:ea typeface="Times New Roman"/>
            </a:endParaRPr>
          </a:p>
          <a:p>
            <a:pPr algn="ctr"/>
            <a:r>
              <a:rPr lang="mn-MN" sz="1100" b="1" dirty="0">
                <a:latin typeface="Tahoma"/>
                <a:ea typeface="Times New Roman"/>
              </a:rPr>
              <a:t>үнийн өөрчлөлт</a:t>
            </a:r>
            <a:endParaRPr lang="en-US" sz="1100" dirty="0">
              <a:effectLst/>
              <a:latin typeface="Times New Roman"/>
              <a:ea typeface="Times New Roman"/>
            </a:endParaRPr>
          </a:p>
        </p:txBody>
      </p:sp>
      <p:pic>
        <p:nvPicPr>
          <p:cNvPr id="8193" name="Chart 1"/>
          <p:cNvPicPr>
            <a:picLocks noChangeArrowheads="1"/>
          </p:cNvPicPr>
          <p:nvPr/>
        </p:nvPicPr>
        <p:blipFill>
          <a:blip r:embed="rId5" cstate="print"/>
          <a:srcRect l="-1154" t="-8417" r="-632" b="-7872"/>
          <a:stretch>
            <a:fillRect/>
          </a:stretch>
        </p:blipFill>
        <p:spPr bwMode="auto">
          <a:xfrm>
            <a:off x="1676400" y="3352800"/>
            <a:ext cx="6629400" cy="2971800"/>
          </a:xfrm>
          <a:prstGeom prst="rect">
            <a:avLst/>
          </a:prstGeom>
          <a:noFill/>
          <a:ln w="9525">
            <a:noFill/>
            <a:miter lim="800000"/>
            <a:headEnd/>
            <a:tailEnd/>
          </a:ln>
        </p:spPr>
      </p:pic>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294"/>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00200" y="2667000"/>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143000" y="2667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3716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209800" y="717323"/>
            <a:ext cx="6400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mn-MN" sz="1600" dirty="0" smtClean="0">
              <a:latin typeface="Tahoma" pitchFamily="34" charset="0"/>
              <a:ea typeface="Tahoma" pitchFamily="34" charset="0"/>
              <a:cs typeface="Tahoma" pitchFamily="34" charset="0"/>
            </a:endParaRPr>
          </a:p>
          <a:p>
            <a:pPr algn="just"/>
            <a:r>
              <a:rPr lang="mn-MN" sz="1600" b="1" dirty="0" smtClean="0">
                <a:latin typeface="Tahoma" pitchFamily="34" charset="0"/>
                <a:ea typeface="Tahoma" pitchFamily="34" charset="0"/>
                <a:cs typeface="Tahoma" pitchFamily="34" charset="0"/>
              </a:rPr>
              <a:t>Мал төллөлт:</a:t>
            </a:r>
          </a:p>
          <a:p>
            <a:r>
              <a:rPr lang="eu-ES" sz="1600" dirty="0" smtClean="0"/>
              <a:t>	</a:t>
            </a:r>
            <a:r>
              <a:rPr lang="eu-ES" sz="1400" dirty="0" smtClean="0"/>
              <a:t>  </a:t>
            </a:r>
            <a:endParaRPr lang="en-US" sz="1400" dirty="0" smtClean="0"/>
          </a:p>
          <a:p>
            <a:r>
              <a:rPr lang="eu-ES" sz="1600" dirty="0" smtClean="0">
                <a:latin typeface="Times New Roman" pitchFamily="18" charset="0"/>
                <a:cs typeface="Times New Roman" pitchFamily="18" charset="0"/>
              </a:rPr>
              <a:t>Аймгийн хэмжээ</a:t>
            </a:r>
            <a:r>
              <a:rPr lang="mn-MN" sz="1600" dirty="0" smtClean="0">
                <a:latin typeface="Times New Roman" pitchFamily="18" charset="0"/>
                <a:cs typeface="Times New Roman" pitchFamily="18" charset="0"/>
              </a:rPr>
              <a:t>нд</a:t>
            </a:r>
            <a:r>
              <a:rPr lang="eu-ES" sz="1600" dirty="0" smtClean="0">
                <a:latin typeface="Times New Roman" pitchFamily="18" charset="0"/>
                <a:cs typeface="Times New Roman" pitchFamily="18" charset="0"/>
              </a:rPr>
              <a:t> оны эхний төллөвөл зохих 776.4 мянган хээлтэгчийн </a:t>
            </a:r>
            <a:r>
              <a:rPr lang="x-none" sz="1600" smtClean="0">
                <a:latin typeface="Times New Roman" pitchFamily="18" charset="0"/>
                <a:cs typeface="Times New Roman" pitchFamily="18" charset="0"/>
              </a:rPr>
              <a:t>66.</a:t>
            </a:r>
            <a:r>
              <a:rPr lang="mn-MN" sz="1600" dirty="0" smtClean="0">
                <a:latin typeface="Times New Roman" pitchFamily="18" charset="0"/>
                <a:cs typeface="Times New Roman" pitchFamily="18" charset="0"/>
              </a:rPr>
              <a:t>5 </a:t>
            </a:r>
            <a:r>
              <a:rPr lang="eu-ES" sz="1600" dirty="0" smtClean="0">
                <a:latin typeface="Times New Roman" pitchFamily="18" charset="0"/>
                <a:cs typeface="Times New Roman" pitchFamily="18" charset="0"/>
              </a:rPr>
              <a:t>хувь нь буюу </a:t>
            </a:r>
            <a:r>
              <a:rPr lang="x-none" sz="1600" smtClean="0">
                <a:latin typeface="Times New Roman" pitchFamily="18" charset="0"/>
                <a:cs typeface="Times New Roman" pitchFamily="18" charset="0"/>
              </a:rPr>
              <a:t>516.</a:t>
            </a:r>
            <a:r>
              <a:rPr lang="mn-MN" sz="1600" dirty="0" smtClean="0">
                <a:latin typeface="Times New Roman" pitchFamily="18" charset="0"/>
                <a:cs typeface="Times New Roman" pitchFamily="18" charset="0"/>
              </a:rPr>
              <a:t>7 мянган</a:t>
            </a:r>
            <a:r>
              <a:rPr lang="eu-ES" sz="1600" dirty="0" smtClean="0">
                <a:latin typeface="Times New Roman" pitchFamily="18" charset="0"/>
                <a:cs typeface="Times New Roman" pitchFamily="18" charset="0"/>
              </a:rPr>
              <a:t> хээлтэгч төллөж, гарсан төл  </a:t>
            </a:r>
            <a:r>
              <a:rPr lang="x-none" sz="1600" smtClean="0">
                <a:latin typeface="Times New Roman" pitchFamily="18" charset="0"/>
                <a:cs typeface="Times New Roman" pitchFamily="18" charset="0"/>
              </a:rPr>
              <a:t>98.6</a:t>
            </a:r>
            <a:r>
              <a:rPr lang="eu-ES" sz="1600" dirty="0" smtClean="0">
                <a:latin typeface="Times New Roman" pitchFamily="18" charset="0"/>
                <a:cs typeface="Times New Roman" pitchFamily="18" charset="0"/>
              </a:rPr>
              <a:t>  хувь</a:t>
            </a:r>
            <a:r>
              <a:rPr lang="mn-MN" sz="1600" dirty="0" smtClean="0">
                <a:latin typeface="Times New Roman" pitchFamily="18" charset="0"/>
                <a:cs typeface="Times New Roman" pitchFamily="18" charset="0"/>
              </a:rPr>
              <a:t>тай</a:t>
            </a:r>
            <a:r>
              <a:rPr lang="eu-ES" sz="1600" dirty="0" smtClean="0">
                <a:latin typeface="Times New Roman" pitchFamily="18" charset="0"/>
                <a:cs typeface="Times New Roman" pitchFamily="18" charset="0"/>
              </a:rPr>
              <a:t>  бойжиж байна. Урьд оны энэ үеийн мал төллөлтөөс </a:t>
            </a:r>
            <a:r>
              <a:rPr lang="x-none" sz="1600" smtClean="0">
                <a:latin typeface="Times New Roman" pitchFamily="18" charset="0"/>
                <a:cs typeface="Times New Roman" pitchFamily="18" charset="0"/>
              </a:rPr>
              <a:t>839</a:t>
            </a:r>
            <a:r>
              <a:rPr lang="mn-MN" sz="1600" dirty="0" smtClean="0">
                <a:latin typeface="Times New Roman" pitchFamily="18" charset="0"/>
                <a:cs typeface="Times New Roman" pitchFamily="18" charset="0"/>
              </a:rPr>
              <a:t>9</a:t>
            </a:r>
            <a:r>
              <a:rPr lang="x-none" sz="1600" smtClean="0">
                <a:latin typeface="Times New Roman" pitchFamily="18" charset="0"/>
                <a:cs typeface="Times New Roman" pitchFamily="18" charset="0"/>
              </a:rPr>
              <a:t>2</a:t>
            </a:r>
            <a:r>
              <a:rPr lang="eu-ES" sz="1600" dirty="0" smtClean="0">
                <a:latin typeface="Times New Roman" pitchFamily="18" charset="0"/>
                <a:cs typeface="Times New Roman" pitchFamily="18" charset="0"/>
              </a:rPr>
              <a:t> толгой мал</a:t>
            </a:r>
            <a:r>
              <a:rPr lang="mn-MN" sz="1600" dirty="0" smtClean="0">
                <a:latin typeface="Times New Roman" pitchFamily="18" charset="0"/>
                <a:cs typeface="Times New Roman" pitchFamily="18" charset="0"/>
              </a:rPr>
              <a:t> буюу 16.2 хувиар өссөн </a:t>
            </a:r>
            <a:r>
              <a:rPr lang="eu-ES" sz="1600" dirty="0" smtClean="0">
                <a:latin typeface="Times New Roman" pitchFamily="18" charset="0"/>
                <a:cs typeface="Times New Roman" pitchFamily="18" charset="0"/>
              </a:rPr>
              <a:t> байна.</a:t>
            </a:r>
            <a:endParaRPr lang="en-US" sz="1600" dirty="0" smtClean="0">
              <a:latin typeface="Times New Roman" pitchFamily="18" charset="0"/>
              <a:cs typeface="Times New Roman" pitchFamily="18" charset="0"/>
            </a:endParaRPr>
          </a:p>
          <a:p>
            <a:pPr algn="just"/>
            <a:endParaRPr lang="en-US" sz="1600" dirty="0">
              <a:latin typeface="Tahoma" pitchFamily="34" charset="0"/>
              <a:ea typeface="Tahoma" pitchFamily="34" charset="0"/>
              <a:cs typeface="Tahoma" pitchFamily="34" charset="0"/>
            </a:endParaRPr>
          </a:p>
        </p:txBody>
      </p:sp>
      <p:sp>
        <p:nvSpPr>
          <p:cNvPr id="17" name="Rectangle 16"/>
          <p:cNvSpPr/>
          <p:nvPr/>
        </p:nvSpPr>
        <p:spPr>
          <a:xfrm>
            <a:off x="914400" y="609600"/>
            <a:ext cx="7696200" cy="400110"/>
          </a:xfrm>
          <a:prstGeom prst="rect">
            <a:avLst/>
          </a:prstGeom>
          <a:solidFill>
            <a:schemeClr val="accent3"/>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mn-MN" sz="2000" b="1" dirty="0" smtClean="0">
                <a:solidFill>
                  <a:schemeClr val="tx1"/>
                </a:solidFill>
                <a:latin typeface="Tahoma" pitchFamily="34" charset="0"/>
                <a:ea typeface="Tahoma" pitchFamily="34" charset="0"/>
                <a:cs typeface="Tahoma" pitchFamily="34" charset="0"/>
              </a:rPr>
              <a:t>Хөдөө аж ахуй</a:t>
            </a:r>
            <a:endParaRPr lang="en-US" sz="2000" dirty="0">
              <a:solidFill>
                <a:schemeClr val="tx1"/>
              </a:solidFill>
              <a:latin typeface="Tahoma" pitchFamily="34" charset="0"/>
              <a:ea typeface="Tahoma" pitchFamily="34" charset="0"/>
              <a:cs typeface="Tahoma" pitchFamily="34" charset="0"/>
            </a:endParaRPr>
          </a:p>
        </p:txBody>
      </p:sp>
      <p:sp>
        <p:nvSpPr>
          <p:cNvPr id="11" name="Rectangle 10"/>
          <p:cNvSpPr/>
          <p:nvPr/>
        </p:nvSpPr>
        <p:spPr>
          <a:xfrm>
            <a:off x="914400" y="5105399"/>
            <a:ext cx="7877174" cy="1200329"/>
          </a:xfrm>
          <a:prstGeom prst="rect">
            <a:avLst/>
          </a:prstGeom>
        </p:spPr>
        <p:txBody>
          <a:bodyPr wrap="square">
            <a:spAutoFit/>
          </a:bodyPr>
          <a:lstStyle/>
          <a:p>
            <a:pPr algn="just"/>
            <a:r>
              <a:rPr lang="mn-MN" dirty="0" smtClean="0">
                <a:latin typeface="Times New Roman" pitchFamily="18" charset="0"/>
                <a:cs typeface="Times New Roman" pitchFamily="18" charset="0"/>
              </a:rPr>
              <a:t>Т</a:t>
            </a:r>
            <a:r>
              <a:rPr lang="mn-MN" dirty="0" smtClean="0">
                <a:latin typeface="Times New Roman" pitchFamily="18" charset="0"/>
                <a:cs typeface="Times New Roman" pitchFamily="18" charset="0"/>
              </a:rPr>
              <a:t>өл </a:t>
            </a:r>
            <a:r>
              <a:rPr lang="mn-MN" dirty="0" smtClean="0">
                <a:latin typeface="Times New Roman" pitchFamily="18" charset="0"/>
                <a:cs typeface="Times New Roman" pitchFamily="18" charset="0"/>
              </a:rPr>
              <a:t>бойжилт 98.6 хувьтай,  сумдын хувьд мал төллөлтийг өмнөх оны мөн үетэй харьцуулахад Баян-Овоо, Манлай, Цогт-цэций, Даланзадгад сумдад буурсан үзүүлэлттэй байна. Аймгийн нийт дүнгээр мал төллөлт 16.2 хувиар өссөн үзүүлэлттэй байна.</a:t>
            </a:r>
            <a:endParaRPr lang="en-US" dirty="0">
              <a:latin typeface="Times New Roman" pitchFamily="18" charset="0"/>
              <a:cs typeface="Times New Roman" pitchFamily="18" charset="0"/>
            </a:endParaRPr>
          </a:p>
        </p:txBody>
      </p:sp>
      <p:pic>
        <p:nvPicPr>
          <p:cNvPr id="6145" name="Picture 69"/>
          <p:cNvPicPr>
            <a:picLocks noChangeAspect="1" noChangeArrowheads="1"/>
          </p:cNvPicPr>
          <p:nvPr/>
        </p:nvPicPr>
        <p:blipFill>
          <a:blip r:embed="rId4" cstate="print"/>
          <a:srcRect/>
          <a:stretch>
            <a:fillRect/>
          </a:stretch>
        </p:blipFill>
        <p:spPr bwMode="auto">
          <a:xfrm>
            <a:off x="1524000" y="2743200"/>
            <a:ext cx="6572250" cy="2238375"/>
          </a:xfrm>
          <a:prstGeom prst="rect">
            <a:avLst/>
          </a:prstGeom>
          <a:noFill/>
          <a:ln w="9525">
            <a:noFill/>
            <a:miter lim="800000"/>
            <a:headEnd/>
            <a:tailEnd/>
          </a:ln>
        </p:spPr>
      </p:pic>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85850" y="2606482"/>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814919"/>
            <a:ext cx="1066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5736" y="1360368"/>
            <a:ext cx="6474863" cy="65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mn-MN" sz="1600" dirty="0">
                <a:latin typeface="Arial"/>
                <a:ea typeface="Times New Roman"/>
              </a:rPr>
              <a:t/>
            </a:r>
            <a:br>
              <a:rPr lang="mn-MN" sz="1600" dirty="0">
                <a:latin typeface="Arial"/>
                <a:ea typeface="Times New Roman"/>
              </a:rPr>
            </a:br>
            <a:r>
              <a:rPr lang="mn-MN" sz="1600" dirty="0">
                <a:latin typeface="Arial"/>
                <a:ea typeface="Times New Roman"/>
              </a:rPr>
              <a:t> </a:t>
            </a:r>
            <a:endParaRPr lang="en-US" sz="1600" dirty="0">
              <a:latin typeface="Tahoma" pitchFamily="34" charset="0"/>
              <a:cs typeface="Tahoma" pitchFamily="34" charset="0"/>
            </a:endParaRPr>
          </a:p>
        </p:txBody>
      </p:sp>
      <p:sp>
        <p:nvSpPr>
          <p:cNvPr id="6" name="Rectangle 5"/>
          <p:cNvSpPr/>
          <p:nvPr/>
        </p:nvSpPr>
        <p:spPr>
          <a:xfrm>
            <a:off x="2362200" y="852157"/>
            <a:ext cx="6172200" cy="1538883"/>
          </a:xfrm>
          <a:prstGeom prst="rect">
            <a:avLst/>
          </a:prstGeom>
        </p:spPr>
        <p:txBody>
          <a:bodyPr wrap="square">
            <a:spAutoFit/>
          </a:bodyPr>
          <a:lstStyle/>
          <a:p>
            <a:pPr algn="just"/>
            <a:r>
              <a:rPr lang="en-US" sz="2000" dirty="0" smtClean="0"/>
              <a:t>	</a:t>
            </a:r>
            <a:r>
              <a:rPr lang="mn-MN" dirty="0" smtClean="0"/>
              <a:t> Том малын зүй бус хорогдол </a:t>
            </a:r>
            <a:r>
              <a:rPr lang="en-US" dirty="0" smtClean="0"/>
              <a:t>14</a:t>
            </a:r>
            <a:r>
              <a:rPr lang="mn-MN" dirty="0" smtClean="0"/>
              <a:t>294 толгой байгаа нь урьд оны мөн үеэс 5960 толгойгоор  өссөн  байна. Баяндалай, Булган, Манлай, Даланзадгад, Сэврэй сумдад том малын зүй бус хорогдол өндөр байна.</a:t>
            </a:r>
            <a:endParaRPr lang="en-US" dirty="0" smtClean="0"/>
          </a:p>
          <a:p>
            <a:pPr algn="just"/>
            <a:endParaRPr lang="en-US" sz="2000" dirty="0">
              <a:latin typeface="Tahoma" pitchFamily="34" charset="0"/>
              <a:ea typeface="Tahoma" pitchFamily="34" charset="0"/>
              <a:cs typeface="Tahoma" pitchFamily="34" charset="0"/>
            </a:endParaRPr>
          </a:p>
        </p:txBody>
      </p:sp>
      <p:pic>
        <p:nvPicPr>
          <p:cNvPr id="18433" name="Chart 24"/>
          <p:cNvPicPr>
            <a:picLocks noChangeArrowheads="1"/>
          </p:cNvPicPr>
          <p:nvPr/>
        </p:nvPicPr>
        <p:blipFill>
          <a:blip r:embed="rId4" cstate="print"/>
          <a:srcRect b="-60"/>
          <a:stretch>
            <a:fillRect/>
          </a:stretch>
        </p:blipFill>
        <p:spPr bwMode="auto">
          <a:xfrm>
            <a:off x="2514600" y="3276600"/>
            <a:ext cx="4572000" cy="2933700"/>
          </a:xfrm>
          <a:prstGeom prst="rect">
            <a:avLst/>
          </a:prstGeom>
          <a:noFill/>
          <a:ln w="9525">
            <a:noFill/>
            <a:miter lim="800000"/>
            <a:headEnd/>
            <a:tailEnd/>
          </a:ln>
        </p:spPr>
      </p:pic>
    </p:spTree>
    <p:extLst>
      <p:ext uri="{BB962C8B-B14F-4D97-AF65-F5344CB8AC3E}">
        <p14:creationId xmlns="" xmlns:p14="http://schemas.microsoft.com/office/powerpoint/2010/main" val="32220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3"/>
                                        </p:tgtEl>
                                        <p:attrNameLst>
                                          <p:attrName>style.visibility</p:attrName>
                                        </p:attrNameLst>
                                      </p:cBhvr>
                                      <p:to>
                                        <p:strVal val="visible"/>
                                      </p:to>
                                    </p:set>
                                    <p:animEffect transition="in" filter="blinds(horizontal)">
                                      <p:cBhvr>
                                        <p:cTn id="12"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85850" y="2606482"/>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814919"/>
            <a:ext cx="1066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5736" y="1360368"/>
            <a:ext cx="6474863" cy="65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mn-MN" sz="1600" dirty="0">
                <a:latin typeface="Arial"/>
                <a:ea typeface="Times New Roman"/>
              </a:rPr>
              <a:t/>
            </a:r>
            <a:br>
              <a:rPr lang="mn-MN" sz="1600" dirty="0">
                <a:latin typeface="Arial"/>
                <a:ea typeface="Times New Roman"/>
              </a:rPr>
            </a:br>
            <a:r>
              <a:rPr lang="mn-MN" sz="1600" dirty="0">
                <a:latin typeface="Arial"/>
                <a:ea typeface="Times New Roman"/>
              </a:rPr>
              <a:t> </a:t>
            </a:r>
            <a:endParaRPr lang="en-US" sz="1600" dirty="0">
              <a:latin typeface="Tahoma" pitchFamily="34" charset="0"/>
              <a:cs typeface="Tahoma" pitchFamily="34" charset="0"/>
            </a:endParaRPr>
          </a:p>
        </p:txBody>
      </p:sp>
      <p:sp>
        <p:nvSpPr>
          <p:cNvPr id="6" name="Rectangle 5"/>
          <p:cNvSpPr/>
          <p:nvPr/>
        </p:nvSpPr>
        <p:spPr>
          <a:xfrm>
            <a:off x="2362200" y="852157"/>
            <a:ext cx="6172200" cy="2369880"/>
          </a:xfrm>
          <a:prstGeom prst="rect">
            <a:avLst/>
          </a:prstGeom>
        </p:spPr>
        <p:txBody>
          <a:bodyPr wrap="square">
            <a:spAutoFit/>
          </a:bodyPr>
          <a:lstStyle/>
          <a:p>
            <a:pPr algn="just"/>
            <a:r>
              <a:rPr lang="en-US" sz="2000" dirty="0" smtClean="0"/>
              <a:t>	</a:t>
            </a:r>
            <a:r>
              <a:rPr lang="en-US" dirty="0" smtClean="0"/>
              <a:t> </a:t>
            </a:r>
            <a:r>
              <a:rPr lang="en-US" dirty="0" err="1" smtClean="0">
                <a:latin typeface="Times New Roman" pitchFamily="18" charset="0"/>
                <a:cs typeface="Times New Roman" pitchFamily="18" charset="0"/>
              </a:rPr>
              <a:t>Өмнөговь</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аймгийн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хэмжээнд</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оны </a:t>
            </a:r>
            <a:r>
              <a:rPr lang="en-US" dirty="0" err="1" smtClean="0">
                <a:latin typeface="Times New Roman" pitchFamily="18" charset="0"/>
                <a:cs typeface="Times New Roman" pitchFamily="18" charset="0"/>
              </a:rPr>
              <a:t>эхний</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10 </a:t>
            </a:r>
            <a:r>
              <a:rPr lang="en-US" dirty="0" err="1" smtClean="0">
                <a:latin typeface="Times New Roman" pitchFamily="18" charset="0"/>
                <a:cs typeface="Times New Roman" pitchFamily="18" charset="0"/>
              </a:rPr>
              <a:t>сарын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байдлаар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нийт</a:t>
            </a:r>
            <a:r>
              <a:rPr lang="en-US" dirty="0" smtClean="0">
                <a:latin typeface="Times New Roman" pitchFamily="18" charset="0"/>
                <a:cs typeface="Times New Roman" pitchFamily="18" charset="0"/>
              </a:rPr>
              <a:t> 670-н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төмс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тэжээлийн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ургамал</a:t>
            </a:r>
            <a:r>
              <a:rPr lang="en-US" dirty="0" smtClean="0">
                <a:latin typeface="Times New Roman" pitchFamily="18" charset="0"/>
                <a:cs typeface="Times New Roman" pitchFamily="18" charset="0"/>
              </a:rPr>
              <a:t> 192.8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3527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өвс</a:t>
            </a:r>
            <a:r>
              <a:rPr lang="en-US" dirty="0" smtClean="0">
                <a:latin typeface="Times New Roman" pitchFamily="18" charset="0"/>
                <a:cs typeface="Times New Roman" pitchFamily="18" charset="0"/>
              </a:rPr>
              <a:t>, 741.388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хүнсний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ногоо</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хураасан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байна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Өмнөх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жилийн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мөн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үетэй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харьцуулахад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төмс</a:t>
            </a:r>
            <a:r>
              <a:rPr lang="en-US" dirty="0" smtClean="0">
                <a:latin typeface="Times New Roman" pitchFamily="18" charset="0"/>
                <a:cs typeface="Times New Roman" pitchFamily="18" charset="0"/>
              </a:rPr>
              <a:t> 6.2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хүнсний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ногоо</a:t>
            </a:r>
            <a:r>
              <a:rPr lang="en-US" dirty="0" smtClean="0">
                <a:latin typeface="Times New Roman" pitchFamily="18" charset="0"/>
                <a:cs typeface="Times New Roman" pitchFamily="18" charset="0"/>
              </a:rPr>
              <a:t> 7.4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өвс</a:t>
            </a:r>
            <a:r>
              <a:rPr lang="en-US" dirty="0" smtClean="0">
                <a:latin typeface="Times New Roman" pitchFamily="18" charset="0"/>
                <a:cs typeface="Times New Roman" pitchFamily="18" charset="0"/>
              </a:rPr>
              <a:t> 19.4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өсөж</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тэжээлийн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ургамал</a:t>
            </a:r>
            <a:r>
              <a:rPr lang="en-US" dirty="0" smtClean="0">
                <a:latin typeface="Times New Roman" pitchFamily="18" charset="0"/>
                <a:cs typeface="Times New Roman" pitchFamily="18" charset="0"/>
              </a:rPr>
              <a:t> 20.8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буурсан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үзүүлэлттэй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байна</a:t>
            </a:r>
            <a:r>
              <a:rPr lang="en-US" dirty="0" smtClean="0">
                <a:latin typeface="Times New Roman" pitchFamily="18" charset="0"/>
                <a:cs typeface="Times New Roman" pitchFamily="18" charset="0"/>
              </a:rPr>
              <a:t>.</a:t>
            </a:r>
          </a:p>
          <a:p>
            <a:r>
              <a:rPr lang="en-US" dirty="0" smtClean="0"/>
              <a:t> </a:t>
            </a:r>
          </a:p>
          <a:p>
            <a:pPr algn="just"/>
            <a:endParaRPr lang="en-US" sz="2000" dirty="0">
              <a:latin typeface="Tahoma" pitchFamily="34" charset="0"/>
              <a:ea typeface="Tahoma" pitchFamily="34" charset="0"/>
              <a:cs typeface="Tahoma" pitchFamily="34" charset="0"/>
            </a:endParaRPr>
          </a:p>
        </p:txBody>
      </p:sp>
      <p:pic>
        <p:nvPicPr>
          <p:cNvPr id="35842" name="Picture 2" descr="C:\Users\nominchuluu\Desktop\58019cb8d8b13cd4big.jpg"/>
          <p:cNvPicPr>
            <a:picLocks noChangeAspect="1" noChangeArrowheads="1"/>
          </p:cNvPicPr>
          <p:nvPr/>
        </p:nvPicPr>
        <p:blipFill>
          <a:blip r:embed="rId4" cstate="print"/>
          <a:srcRect/>
          <a:stretch>
            <a:fillRect/>
          </a:stretch>
        </p:blipFill>
        <p:spPr bwMode="auto">
          <a:xfrm>
            <a:off x="4724400" y="2895600"/>
            <a:ext cx="3543300" cy="2895600"/>
          </a:xfrm>
          <a:prstGeom prst="rect">
            <a:avLst/>
          </a:prstGeom>
          <a:noFill/>
        </p:spPr>
      </p:pic>
      <p:pic>
        <p:nvPicPr>
          <p:cNvPr id="35843" name="Picture 3" descr="C:\Users\nominchuluu\Desktop\2222.jpg"/>
          <p:cNvPicPr>
            <a:picLocks noChangeAspect="1" noChangeArrowheads="1"/>
          </p:cNvPicPr>
          <p:nvPr/>
        </p:nvPicPr>
        <p:blipFill>
          <a:blip r:embed="rId5" cstate="print"/>
          <a:srcRect/>
          <a:stretch>
            <a:fillRect/>
          </a:stretch>
        </p:blipFill>
        <p:spPr bwMode="auto">
          <a:xfrm>
            <a:off x="990600" y="2895600"/>
            <a:ext cx="3657600" cy="2952750"/>
          </a:xfrm>
          <a:prstGeom prst="rect">
            <a:avLst/>
          </a:prstGeom>
          <a:noFill/>
        </p:spPr>
      </p:pic>
    </p:spTree>
    <p:extLst>
      <p:ext uri="{BB962C8B-B14F-4D97-AF65-F5344CB8AC3E}">
        <p14:creationId xmlns="" xmlns:p14="http://schemas.microsoft.com/office/powerpoint/2010/main" val="322209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057400"/>
            <a:ext cx="77724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68" descr="19"/>
          <p:cNvPicPr>
            <a:picLocks noChangeAspect="1" noChangeArrowheads="1"/>
          </p:cNvPicPr>
          <p:nvPr/>
        </p:nvPicPr>
        <p:blipFill>
          <a:blip r:embed="rId3" cstate="print"/>
          <a:srcRect/>
          <a:stretch>
            <a:fillRect/>
          </a:stretch>
        </p:blipFill>
        <p:spPr bwMode="auto">
          <a:xfrm>
            <a:off x="987990" y="838200"/>
            <a:ext cx="1031311" cy="1008965"/>
          </a:xfrm>
          <a:prstGeom prst="rect">
            <a:avLst/>
          </a:prstGeom>
          <a:noFill/>
        </p:spPr>
      </p:pic>
      <p:sp>
        <p:nvSpPr>
          <p:cNvPr id="24579" name="Rectangle 3"/>
          <p:cNvSpPr>
            <a:spLocks noChangeArrowheads="1"/>
          </p:cNvSpPr>
          <p:nvPr/>
        </p:nvSpPr>
        <p:spPr bwMode="auto">
          <a:xfrm>
            <a:off x="2133600" y="669669"/>
            <a:ext cx="6324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Аж үйлдвэр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x-none" smtClean="0">
                <a:latin typeface="Tahoma" pitchFamily="34" charset="0"/>
                <a:cs typeface="Tahoma" pitchFamily="34" charset="0"/>
              </a:rPr>
              <a:t>Аж үйлдвэрийн салбарт 2015 оны эхний </a:t>
            </a:r>
            <a:r>
              <a:rPr lang="mn-MN" dirty="0" smtClean="0">
                <a:latin typeface="Tahoma" pitchFamily="34" charset="0"/>
                <a:cs typeface="Tahoma" pitchFamily="34" charset="0"/>
              </a:rPr>
              <a:t>10 </a:t>
            </a:r>
            <a:r>
              <a:rPr lang="x-none" smtClean="0">
                <a:latin typeface="Tahoma" pitchFamily="34" charset="0"/>
                <a:cs typeface="Tahoma" pitchFamily="34" charset="0"/>
              </a:rPr>
              <a:t>сарын байдлаар 302</a:t>
            </a:r>
            <a:r>
              <a:rPr lang="en-US" dirty="0" smtClean="0">
                <a:latin typeface="Tahoma" pitchFamily="34" charset="0"/>
                <a:cs typeface="Tahoma" pitchFamily="34" charset="0"/>
              </a:rPr>
              <a:t>.</a:t>
            </a:r>
            <a:r>
              <a:rPr lang="x-none" smtClean="0">
                <a:latin typeface="Tahoma" pitchFamily="34" charset="0"/>
                <a:cs typeface="Tahoma" pitchFamily="34" charset="0"/>
              </a:rPr>
              <a:t>3</a:t>
            </a:r>
            <a:r>
              <a:rPr lang="en-US" dirty="0" smtClean="0">
                <a:latin typeface="Tahoma" pitchFamily="34" charset="0"/>
                <a:cs typeface="Tahoma" pitchFamily="34" charset="0"/>
              </a:rPr>
              <a:t> </a:t>
            </a:r>
            <a:r>
              <a:rPr lang="mn-MN" dirty="0" smtClean="0">
                <a:latin typeface="Tahoma" pitchFamily="34" charset="0"/>
                <a:cs typeface="Tahoma" pitchFamily="34" charset="0"/>
              </a:rPr>
              <a:t>тэрбум </a:t>
            </a:r>
            <a:r>
              <a:rPr lang="x-none" smtClean="0">
                <a:latin typeface="Tahoma" pitchFamily="34" charset="0"/>
                <a:cs typeface="Tahoma" pitchFamily="34" charset="0"/>
              </a:rPr>
              <a:t>төгрөгийн нийт бүтээгдэхүүн үйлдвэрлэж, 332,8 тэрбум төгрөгийн борлуулалт хийгджээ</a:t>
            </a:r>
            <a:r>
              <a:rPr lang="mn-MN" dirty="0" smtClean="0">
                <a:latin typeface="Tahoma" pitchFamily="34" charset="0"/>
                <a:cs typeface="Tahoma" pitchFamily="34" charset="0"/>
              </a:rPr>
              <a:t>.	</a:t>
            </a:r>
            <a:endParaRPr lang="en-US" dirty="0">
              <a:latin typeface="Tahoma" pitchFamily="34" charset="0"/>
              <a:cs typeface="Tahoma" pitchFamily="34" charset="0"/>
            </a:endParaRPr>
          </a:p>
        </p:txBody>
      </p:sp>
      <p:sp>
        <p:nvSpPr>
          <p:cNvPr id="13" name="Rectangle 12"/>
          <p:cNvSpPr/>
          <p:nvPr/>
        </p:nvSpPr>
        <p:spPr>
          <a:xfrm>
            <a:off x="2667000" y="2133600"/>
            <a:ext cx="4572000" cy="461665"/>
          </a:xfrm>
          <a:prstGeom prst="rect">
            <a:avLst/>
          </a:prstGeom>
        </p:spPr>
        <p:txBody>
          <a:bodyPr>
            <a:spAutoFit/>
          </a:bodyPr>
          <a:lstStyle/>
          <a:p>
            <a:pPr lvl="0" algn="ctr"/>
            <a:r>
              <a:rPr lang="en-US" sz="1200" dirty="0" err="1">
                <a:solidFill>
                  <a:prstClr val="black"/>
                </a:solidFill>
                <a:latin typeface="Arial" pitchFamily="34" charset="0"/>
                <a:ea typeface="Times New Roman"/>
                <a:cs typeface="Arial" pitchFamily="34" charset="0"/>
              </a:rPr>
              <a:t>Аж</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үйлдвэрийн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нийт</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бүтээгдэхүүн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үйлдвэрлэлийн</a:t>
            </a:r>
            <a:r>
              <a:rPr lang="en-US" sz="1200" dirty="0">
                <a:solidFill>
                  <a:prstClr val="black"/>
                </a:solidFill>
                <a:latin typeface="Arial" pitchFamily="34" charset="0"/>
                <a:ea typeface="Times New Roman"/>
                <a:cs typeface="Arial" pitchFamily="34" charset="0"/>
              </a:rPr>
              <a:t> </a:t>
            </a:r>
          </a:p>
          <a:p>
            <a:pPr lvl="0" algn="ctr"/>
            <a:r>
              <a:rPr lang="en-US" sz="1200" dirty="0">
                <a:solidFill>
                  <a:prstClr val="black"/>
                </a:solidFill>
                <a:latin typeface="Arial" pitchFamily="34" charset="0"/>
                <a:ea typeface="Times New Roman"/>
                <a:cs typeface="Arial" pitchFamily="34" charset="0"/>
              </a:rPr>
              <a:t>201</a:t>
            </a:r>
            <a:r>
              <a:rPr lang="mn-MN" sz="1200" dirty="0">
                <a:solidFill>
                  <a:prstClr val="black"/>
                </a:solidFill>
                <a:latin typeface="Arial" pitchFamily="34" charset="0"/>
                <a:ea typeface="Times New Roman"/>
                <a:cs typeface="Arial" pitchFamily="34" charset="0"/>
              </a:rPr>
              <a:t>5</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оны</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эхний</a:t>
            </a:r>
            <a:r>
              <a:rPr lang="en-US" sz="1200" dirty="0">
                <a:solidFill>
                  <a:prstClr val="black"/>
                </a:solidFill>
                <a:latin typeface="Arial" pitchFamily="34" charset="0"/>
                <a:ea typeface="Times New Roman"/>
                <a:cs typeface="Arial" pitchFamily="34" charset="0"/>
              </a:rPr>
              <a:t> </a:t>
            </a:r>
            <a:r>
              <a:rPr lang="mn-MN" sz="1200" dirty="0" smtClean="0">
                <a:solidFill>
                  <a:prstClr val="black"/>
                </a:solidFill>
                <a:latin typeface="Arial" pitchFamily="34" charset="0"/>
                <a:ea typeface="Times New Roman"/>
                <a:cs typeface="Arial" pitchFamily="34" charset="0"/>
              </a:rPr>
              <a:t>10 </a:t>
            </a:r>
            <a:r>
              <a:rPr lang="en-US" sz="1200" dirty="0" err="1" smtClean="0">
                <a:solidFill>
                  <a:prstClr val="black"/>
                </a:solidFill>
                <a:latin typeface="Arial" pitchFamily="34" charset="0"/>
                <a:ea typeface="Times New Roman"/>
                <a:cs typeface="Arial" pitchFamily="34" charset="0"/>
              </a:rPr>
              <a:t>сарын</a:t>
            </a:r>
            <a:r>
              <a:rPr lang="en-US" sz="1200" dirty="0" smtClean="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гүйцэтгэл</a:t>
            </a:r>
            <a:endParaRPr lang="en-US" sz="1200" dirty="0">
              <a:solidFill>
                <a:prstClr val="black"/>
              </a:solidFill>
              <a:latin typeface="Arial" pitchFamily="34" charset="0"/>
              <a:ea typeface="Times New Roman"/>
              <a:cs typeface="Arial" pitchFamily="34" charset="0"/>
            </a:endParaRPr>
          </a:p>
        </p:txBody>
      </p:sp>
      <p:graphicFrame>
        <p:nvGraphicFramePr>
          <p:cNvPr id="17" name="Table 16"/>
          <p:cNvGraphicFramePr>
            <a:graphicFrameLocks noGrp="1"/>
          </p:cNvGraphicFramePr>
          <p:nvPr/>
        </p:nvGraphicFramePr>
        <p:xfrm>
          <a:off x="1143000" y="2895595"/>
          <a:ext cx="7543800" cy="3733804"/>
        </p:xfrm>
        <a:graphic>
          <a:graphicData uri="http://schemas.openxmlformats.org/drawingml/2006/table">
            <a:tbl>
              <a:tblPr/>
              <a:tblGrid>
                <a:gridCol w="2359294"/>
                <a:gridCol w="1123853"/>
                <a:gridCol w="1119506"/>
                <a:gridCol w="1112259"/>
                <a:gridCol w="1022409"/>
                <a:gridCol w="806479"/>
              </a:tblGrid>
              <a:tr h="171136">
                <a:tc rowSpan="3">
                  <a:txBody>
                    <a:bodyPr/>
                    <a:lstStyle/>
                    <a:p>
                      <a:pPr algn="ctr">
                        <a:spcAft>
                          <a:spcPts val="0"/>
                        </a:spcAft>
                      </a:pPr>
                      <a:r>
                        <a:rPr lang="en-US" sz="1000">
                          <a:solidFill>
                            <a:srgbClr val="000000"/>
                          </a:solidFill>
                          <a:latin typeface="Tahoma"/>
                          <a:ea typeface="Times New Roman"/>
                          <a:cs typeface="Times New Roman"/>
                        </a:rPr>
                        <a:t>Салбар</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5">
                  <a:txBody>
                    <a:bodyPr/>
                    <a:lstStyle/>
                    <a:p>
                      <a:pPr algn="ctr">
                        <a:spcAft>
                          <a:spcPts val="0"/>
                        </a:spcAft>
                      </a:pPr>
                      <a:r>
                        <a:rPr lang="en-US" sz="1000">
                          <a:solidFill>
                            <a:srgbClr val="000000"/>
                          </a:solidFill>
                          <a:latin typeface="Tahoma"/>
                          <a:ea typeface="Times New Roman"/>
                          <a:cs typeface="Times New Roman"/>
                        </a:rPr>
                        <a:t>Нийт бүтээгдэхүүн (мян.төг)</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136">
                <a:tc vMerge="1">
                  <a:txBody>
                    <a:bodyPr/>
                    <a:lstStyle/>
                    <a:p>
                      <a:endParaRPr lang="en-US"/>
                    </a:p>
                  </a:txBody>
                  <a:tcPr/>
                </a:tc>
                <a:tc gridSpan="2">
                  <a:txBody>
                    <a:bodyPr/>
                    <a:lstStyle/>
                    <a:p>
                      <a:pPr algn="ctr">
                        <a:spcAft>
                          <a:spcPts val="0"/>
                        </a:spcAft>
                      </a:pPr>
                      <a:r>
                        <a:rPr lang="en-US" sz="1000">
                          <a:solidFill>
                            <a:srgbClr val="000000"/>
                          </a:solidFill>
                          <a:latin typeface="Tahoma"/>
                          <a:ea typeface="Times New Roman"/>
                          <a:cs typeface="Times New Roman"/>
                        </a:rPr>
                        <a:t>2014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a:txBody>
                    <a:bodyPr/>
                    <a:lstStyle/>
                    <a:p>
                      <a:pPr algn="r">
                        <a:spcAft>
                          <a:spcPts val="0"/>
                        </a:spcAft>
                      </a:pPr>
                      <a:r>
                        <a:rPr lang="en-US" sz="1000">
                          <a:solidFill>
                            <a:srgbClr val="000000"/>
                          </a:solidFill>
                          <a:latin typeface="Tahoma"/>
                          <a:ea typeface="Times New Roman"/>
                          <a:cs typeface="Times New Roman"/>
                        </a:rPr>
                        <a:t>2015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spcAft>
                          <a:spcPts val="0"/>
                        </a:spcAft>
                      </a:pPr>
                      <a:r>
                        <a:rPr lang="en-US" sz="1000">
                          <a:solidFill>
                            <a:srgbClr val="000000"/>
                          </a:solidFill>
                          <a:latin typeface="Tahoma"/>
                          <a:ea typeface="Times New Roman"/>
                          <a:cs typeface="Times New Roman"/>
                        </a:rPr>
                        <a:t> </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u="sng">
                          <a:solidFill>
                            <a:srgbClr val="000000"/>
                          </a:solidFill>
                          <a:latin typeface="Tahoma"/>
                          <a:ea typeface="Times New Roman"/>
                          <a:cs typeface="Times New Roman"/>
                        </a:rPr>
                        <a:t>2015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71136">
                <a:tc vMerge="1">
                  <a:txBody>
                    <a:bodyPr/>
                    <a:lstStyle/>
                    <a:p>
                      <a:endParaRPr lang="en-US"/>
                    </a:p>
                  </a:txBody>
                  <a:tcPr/>
                </a:tc>
                <a:tc>
                  <a:txBody>
                    <a:bodyPr/>
                    <a:lstStyle/>
                    <a:p>
                      <a:pPr algn="ctr">
                        <a:spcAft>
                          <a:spcPts val="0"/>
                        </a:spcAft>
                      </a:pPr>
                      <a:r>
                        <a:rPr lang="en-US" sz="1000">
                          <a:solidFill>
                            <a:srgbClr val="000000"/>
                          </a:solidFill>
                          <a:latin typeface="Tahoma"/>
                          <a:ea typeface="Times New Roman"/>
                          <a:cs typeface="Times New Roman"/>
                        </a:rPr>
                        <a:t>ЖЭ</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n-US" sz="1000">
                          <a:solidFill>
                            <a:srgbClr val="000000"/>
                          </a:solidFill>
                          <a:latin typeface="Tahoma"/>
                          <a:ea typeface="Times New Roman"/>
                          <a:cs typeface="Times New Roman"/>
                        </a:rPr>
                        <a:t>Сар</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n-US" sz="1000">
                          <a:solidFill>
                            <a:srgbClr val="000000"/>
                          </a:solidFill>
                          <a:latin typeface="Tahoma"/>
                          <a:ea typeface="Times New Roman"/>
                          <a:cs typeface="Times New Roman"/>
                        </a:rPr>
                        <a:t>ЖЭ</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n-US" sz="1000">
                          <a:solidFill>
                            <a:srgbClr val="000000"/>
                          </a:solidFill>
                          <a:latin typeface="Tahoma"/>
                          <a:ea typeface="Times New Roman"/>
                          <a:cs typeface="Times New Roman"/>
                        </a:rPr>
                        <a:t>Сар</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u="sng">
                          <a:solidFill>
                            <a:srgbClr val="000000"/>
                          </a:solidFill>
                          <a:latin typeface="Tahoma"/>
                          <a:ea typeface="Times New Roman"/>
                          <a:cs typeface="Times New Roman"/>
                        </a:rPr>
                        <a:t>2014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71136">
                <a:tc>
                  <a:txBody>
                    <a:bodyPr/>
                    <a:lstStyle/>
                    <a:p>
                      <a:pPr>
                        <a:spcAft>
                          <a:spcPts val="0"/>
                        </a:spcAft>
                      </a:pPr>
                      <a:r>
                        <a:rPr lang="en-US" sz="1000">
                          <a:solidFill>
                            <a:srgbClr val="000000"/>
                          </a:solidFill>
                          <a:latin typeface="Tahoma"/>
                          <a:ea typeface="Times New Roman"/>
                          <a:cs typeface="Times New Roman"/>
                        </a:rPr>
                        <a:t>Нүүрс олборлолт</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271889889.2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35709785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298115451.1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13938260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109.6</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73428">
                <a:tc>
                  <a:txBody>
                    <a:bodyPr/>
                    <a:lstStyle/>
                    <a:p>
                      <a:pPr>
                        <a:spcAft>
                          <a:spcPts val="0"/>
                        </a:spcAft>
                      </a:pPr>
                      <a:r>
                        <a:rPr lang="en-US" sz="1000">
                          <a:solidFill>
                            <a:srgbClr val="000000"/>
                          </a:solidFill>
                          <a:latin typeface="Tahoma"/>
                          <a:ea typeface="Times New Roman"/>
                          <a:cs typeface="Times New Roman"/>
                        </a:rPr>
                        <a:t>Мах, загас, жимс, ногоо, өөх, тос боловсруулалт</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683658.9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39121.8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418209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31107</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61.2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Сүү, сүүн бүтээгдэхүүн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143953.9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43303.1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101119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8665.2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70.2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71136">
                <a:tc>
                  <a:txBody>
                    <a:bodyPr/>
                    <a:lstStyle/>
                    <a:p>
                      <a:pPr>
                        <a:spcAft>
                          <a:spcPts val="0"/>
                        </a:spcAft>
                      </a:pPr>
                      <a:r>
                        <a:rPr lang="en-US" sz="1000">
                          <a:solidFill>
                            <a:srgbClr val="000000"/>
                          </a:solidFill>
                          <a:latin typeface="Tahoma"/>
                          <a:ea typeface="Times New Roman"/>
                          <a:cs typeface="Times New Roman"/>
                        </a:rPr>
                        <a:t>Ундаа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326070.9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86567.3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291696.3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22877.3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89.5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Хүнсний бусад бүтээгдэхүүн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43099.8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5031.2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405825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64627.8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941.6</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73428">
                <a:tc>
                  <a:txBody>
                    <a:bodyPr/>
                    <a:lstStyle/>
                    <a:p>
                      <a:pPr>
                        <a:spcAft>
                          <a:spcPts val="0"/>
                        </a:spcAft>
                      </a:pPr>
                      <a:r>
                        <a:rPr lang="en-US" sz="1000">
                          <a:solidFill>
                            <a:srgbClr val="000000"/>
                          </a:solidFill>
                          <a:latin typeface="Tahoma"/>
                          <a:ea typeface="Times New Roman"/>
                          <a:cs typeface="Times New Roman"/>
                        </a:rPr>
                        <a:t>Хувцас үйлдвэрлэл, үслэг арьс боловсруулалт</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160143.9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26256.9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21152.2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13.2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Резинен болон хуванцар бүтээгдэхүүн</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915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42270">
                <a:tc>
                  <a:txBody>
                    <a:bodyPr/>
                    <a:lstStyle/>
                    <a:p>
                      <a:pPr>
                        <a:spcAft>
                          <a:spcPts val="0"/>
                        </a:spcAft>
                      </a:pPr>
                      <a:r>
                        <a:rPr lang="en-US" sz="1000">
                          <a:solidFill>
                            <a:srgbClr val="000000"/>
                          </a:solidFill>
                          <a:latin typeface="Tahoma"/>
                          <a:ea typeface="Times New Roman"/>
                          <a:cs typeface="Times New Roman"/>
                        </a:rPr>
                        <a:t>Төмөрлөг бус эрдэс бодисоор хийсэн эдлэл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724789.9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9411.1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566992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78.2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Цахилгаан, хий, дулаан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1522256.4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296274.1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1690942.5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311867.3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111.1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48782">
                <a:tc>
                  <a:txBody>
                    <a:bodyPr/>
                    <a:lstStyle/>
                    <a:p>
                      <a:pPr>
                        <a:spcAft>
                          <a:spcPts val="0"/>
                        </a:spcAft>
                      </a:pPr>
                      <a:r>
                        <a:rPr lang="en-US" sz="1000">
                          <a:solidFill>
                            <a:srgbClr val="000000"/>
                          </a:solidFill>
                          <a:latin typeface="Tahoma"/>
                          <a:ea typeface="Times New Roman"/>
                          <a:cs typeface="Times New Roman"/>
                        </a:rPr>
                        <a:t>Ус ариутгал, усан хангамж</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643826.4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66357.8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710756.4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82493.9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110.4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71136">
                <a:tc>
                  <a:txBody>
                    <a:bodyPr/>
                    <a:lstStyle/>
                    <a:p>
                      <a:pPr>
                        <a:spcAft>
                          <a:spcPts val="0"/>
                        </a:spcAft>
                      </a:pPr>
                      <a:r>
                        <a:rPr lang="en-US" sz="1000">
                          <a:solidFill>
                            <a:srgbClr val="000000"/>
                          </a:solidFill>
                          <a:latin typeface="Tahoma"/>
                          <a:ea typeface="Times New Roman"/>
                          <a:cs typeface="Times New Roman"/>
                        </a:rPr>
                        <a:t>Нийт дүн</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276230941.8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36282108.3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302323058.5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14459898.5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dirty="0">
                          <a:solidFill>
                            <a:srgbClr val="000000"/>
                          </a:solidFill>
                          <a:latin typeface="Tahoma"/>
                          <a:ea typeface="Times New Roman"/>
                          <a:cs typeface="Times New Roman"/>
                        </a:rPr>
                        <a:t>109.4</a:t>
                      </a:r>
                      <a:endParaRPr lang="en-US" sz="900" dirty="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Tree>
    <p:extLst>
      <p:ext uri="{BB962C8B-B14F-4D97-AF65-F5344CB8AC3E}">
        <p14:creationId xmlns="" xmlns:p14="http://schemas.microsoft.com/office/powerpoint/2010/main" val="12331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1143000" y="1524000"/>
            <a:ext cx="7543800" cy="1815882"/>
          </a:xfrm>
          <a:prstGeom prst="rect">
            <a:avLst/>
          </a:prstGeom>
        </p:spPr>
        <p:txBody>
          <a:bodyPr wrap="square">
            <a:spAutoFit/>
          </a:bodyPr>
          <a:lstStyle/>
          <a:p>
            <a:pPr algn="just"/>
            <a:r>
              <a:rPr lang="en-US" sz="2800" dirty="0" smtClean="0">
                <a:latin typeface="Tahoma" pitchFamily="34" charset="0"/>
                <a:cs typeface="Tahoma" pitchFamily="34" charset="0"/>
              </a:rPr>
              <a:t>10 </a:t>
            </a:r>
            <a:r>
              <a:rPr lang="mn-MN" sz="2800" dirty="0" smtClean="0">
                <a:latin typeface="Tahoma" pitchFamily="34" charset="0"/>
                <a:cs typeface="Tahoma" pitchFamily="34" charset="0"/>
              </a:rPr>
              <a:t>дугаар сарын 1-нээс иргэд өөрсдөө бүртгэлээ шалгах програмийг   </a:t>
            </a:r>
          </a:p>
          <a:p>
            <a:pPr algn="just"/>
            <a:r>
              <a:rPr lang="mn-MN" sz="2800" u="sng" dirty="0" smtClean="0">
                <a:latin typeface="Tahoma" pitchFamily="34" charset="0"/>
                <a:cs typeface="Tahoma" pitchFamily="34" charset="0"/>
                <a:hlinkClick r:id="rId3"/>
              </a:rPr>
              <a:t>http://e-registration.nso.mn/web</a:t>
            </a:r>
            <a:r>
              <a:rPr lang="mn-MN" sz="2800" dirty="0" smtClean="0">
                <a:latin typeface="Tahoma" pitchFamily="34" charset="0"/>
                <a:cs typeface="Tahoma" pitchFamily="34" charset="0"/>
              </a:rPr>
              <a:t> хаягаар нэвтэрч шалгаж баталгаажуулах </a:t>
            </a:r>
            <a:endParaRPr lang="mn-MN" sz="2800" b="1" dirty="0">
              <a:solidFill>
                <a:srgbClr val="C00000"/>
              </a:solidFill>
              <a:latin typeface="Tahoma" pitchFamily="34" charset="0"/>
              <a:cs typeface="Tahoma" pitchFamily="34" charset="0"/>
            </a:endParaRPr>
          </a:p>
        </p:txBody>
      </p:sp>
      <p:sp>
        <p:nvSpPr>
          <p:cNvPr id="19" name="Rectangle 18"/>
          <p:cNvSpPr/>
          <p:nvPr/>
        </p:nvSpPr>
        <p:spPr>
          <a:xfrm>
            <a:off x="2362200" y="685800"/>
            <a:ext cx="4680769" cy="523220"/>
          </a:xfrm>
          <a:prstGeom prst="rect">
            <a:avLst/>
          </a:prstGeom>
        </p:spPr>
        <p:txBody>
          <a:bodyPr wrap="none">
            <a:spAutoFit/>
          </a:bodyPr>
          <a:lstStyle/>
          <a:p>
            <a:r>
              <a:rPr lang="mn-MN" sz="28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ХАОСЗТ-н Онлайн бүртгэл</a:t>
            </a:r>
            <a:endParaRPr lang="en-US" sz="2800" dirty="0">
              <a:effectLst>
                <a:outerShdw blurRad="38100" dist="38100" dir="2700000" algn="tl">
                  <a:srgbClr val="000000">
                    <a:alpha val="43137"/>
                  </a:srgbClr>
                </a:outerShdw>
              </a:effectLst>
            </a:endParaRPr>
          </a:p>
        </p:txBody>
      </p:sp>
      <p:sp>
        <p:nvSpPr>
          <p:cNvPr id="20" name="Rectangle 19"/>
          <p:cNvSpPr/>
          <p:nvPr/>
        </p:nvSpPr>
        <p:spPr>
          <a:xfrm>
            <a:off x="1143000" y="3962400"/>
            <a:ext cx="7543800" cy="1384995"/>
          </a:xfrm>
          <a:prstGeom prst="rect">
            <a:avLst/>
          </a:prstGeom>
        </p:spPr>
        <p:txBody>
          <a:bodyPr wrap="square">
            <a:spAutoFit/>
          </a:bodyPr>
          <a:lstStyle/>
          <a:p>
            <a:pPr algn="just"/>
            <a:r>
              <a:rPr lang="mn-MN" sz="2800" dirty="0" smtClean="0">
                <a:latin typeface="Tahoma" pitchFamily="34" charset="0"/>
                <a:cs typeface="Tahoma" pitchFamily="34" charset="0"/>
              </a:rPr>
              <a:t>Гадаадад суугаа иргэдийг бүртгэх, тоолох програмийг </a:t>
            </a:r>
            <a:r>
              <a:rPr lang="mn-MN" sz="2800" u="sng" dirty="0" smtClean="0">
                <a:latin typeface="Tahoma" pitchFamily="34" charset="0"/>
                <a:cs typeface="Tahoma" pitchFamily="34" charset="0"/>
                <a:hlinkClick r:id="rId4"/>
              </a:rPr>
              <a:t>http://e-census.nso.mn/web</a:t>
            </a:r>
            <a:r>
              <a:rPr lang="mn-MN" sz="2800" dirty="0" smtClean="0">
                <a:latin typeface="Tahoma" pitchFamily="34" charset="0"/>
                <a:cs typeface="Tahoma" pitchFamily="34" charset="0"/>
              </a:rPr>
              <a:t> хаягаар  нээж ажиллуулж байна.</a:t>
            </a:r>
            <a:endParaRPr lang="mn-MN" sz="2800" b="1" dirty="0">
              <a:solidFill>
                <a:srgbClr val="C00000"/>
              </a:solidFill>
              <a:latin typeface="Tahoma" pitchFamily="34" charset="0"/>
              <a:cs typeface="Tahoma" pitchFamily="34" charset="0"/>
            </a:endParaRPr>
          </a:p>
        </p:txBody>
      </p:sp>
    </p:spTree>
    <p:extLst>
      <p:ext uri="{BB962C8B-B14F-4D97-AF65-F5344CB8AC3E}">
        <p14:creationId xmlns="" xmlns:p14="http://schemas.microsoft.com/office/powerpoint/2010/main" val="12331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620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6" name="Straight Connector 15"/>
          <p:cNvCxnSpPr/>
          <p:nvPr/>
        </p:nvCxnSpPr>
        <p:spPr>
          <a:xfrm>
            <a:off x="1219200" y="6553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7"/>
          <p:cNvSpPr>
            <a:spLocks noChangeArrowheads="1"/>
          </p:cNvSpPr>
          <p:nvPr/>
        </p:nvSpPr>
        <p:spPr bwMode="auto">
          <a:xfrm>
            <a:off x="990600" y="778908"/>
            <a:ext cx="7543800" cy="400050"/>
          </a:xfrm>
          <a:prstGeom prst="rect">
            <a:avLst/>
          </a:prstGeom>
          <a:solidFill>
            <a:srgbClr val="996600"/>
          </a:solidFill>
          <a:ln w="9525">
            <a:noFill/>
            <a:miter lim="800000"/>
            <a:headEnd/>
            <a:tailEnd/>
          </a:ln>
        </p:spPr>
        <p:txBody>
          <a:bodyPr wrap="square">
            <a:spAutoFit/>
          </a:bodyPr>
          <a:lstStyle/>
          <a:p>
            <a:pPr>
              <a:spcAft>
                <a:spcPts val="1200"/>
              </a:spcAft>
            </a:pPr>
            <a:r>
              <a:rPr lang="en-US" altLang="en-US" sz="2000" b="1" dirty="0" smtClean="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20" name="Rectangle 4"/>
          <p:cNvSpPr>
            <a:spLocks noChangeArrowheads="1"/>
          </p:cNvSpPr>
          <p:nvPr/>
        </p:nvSpPr>
        <p:spPr bwMode="auto">
          <a:xfrm>
            <a:off x="2057400" y="1524000"/>
            <a:ext cx="5638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a:latin typeface="Tahoma" pitchFamily="34" charset="0"/>
                <a:ea typeface="Times New Roman" pitchFamily="18" charset="0"/>
                <a:cs typeface="Tahoma" pitchFamily="34" charset="0"/>
                <a:hlinkClick r:id="rId3"/>
              </a:rPr>
              <a:t>http://umnugovi.nso.mn</a:t>
            </a:r>
            <a:r>
              <a:rPr lang="en-US" sz="1200" b="1" dirty="0" smtClean="0">
                <a:latin typeface="Tahoma" pitchFamily="34" charset="0"/>
                <a:ea typeface="Times New Roman" pitchFamily="18" charset="0"/>
                <a:cs typeface="Tahoma" pitchFamily="34" charset="0"/>
                <a:hlinkClick r:id="rId3"/>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4"/>
              </a:rPr>
              <a:t>http://1212.mn</a:t>
            </a:r>
            <a:r>
              <a:rPr lang="en-US" sz="1200" b="1" dirty="0" smtClean="0">
                <a:latin typeface="Tahoma" pitchFamily="34" charset="0"/>
                <a:ea typeface="Times New Roman" pitchFamily="18" charset="0"/>
                <a:cs typeface="Tahoma" pitchFamily="34" charset="0"/>
                <a:hlinkClick r:id="rId4"/>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5"/>
              </a:rPr>
              <a:t>http://</a:t>
            </a:r>
            <a:r>
              <a:rPr lang="en-US" sz="1200" b="1" dirty="0" smtClean="0">
                <a:latin typeface="Tahoma" pitchFamily="34" charset="0"/>
                <a:ea typeface="Times New Roman" pitchFamily="18" charset="0"/>
                <a:cs typeface="Tahoma" pitchFamily="34" charset="0"/>
                <a:hlinkClick r:id="rId5"/>
              </a:rPr>
              <a:t>www.nso.mn/</a:t>
            </a:r>
            <a:r>
              <a:rPr lang="en-US" sz="1200" b="1" dirty="0" smtClean="0">
                <a:latin typeface="Tahoma" pitchFamily="34" charset="0"/>
                <a:ea typeface="Times New Roman" pitchFamily="18"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 name="Picture 1"/>
          <p:cNvPicPr>
            <a:picLocks noChangeAspect="1" noChangeArrowheads="1"/>
          </p:cNvPicPr>
          <p:nvPr/>
        </p:nvPicPr>
        <p:blipFill>
          <a:blip r:embed="rId6" cstate="print"/>
          <a:srcRect l="8228" t="4651" r="9494" b="4651"/>
          <a:stretch>
            <a:fillRect/>
          </a:stretch>
        </p:blipFill>
        <p:spPr bwMode="auto">
          <a:xfrm>
            <a:off x="1143000" y="2057400"/>
            <a:ext cx="7467600" cy="4267200"/>
          </a:xfrm>
          <a:prstGeom prst="rect">
            <a:avLst/>
          </a:prstGeom>
          <a:noFill/>
          <a:ln w="9525">
            <a:noFill/>
            <a:miter lim="800000"/>
            <a:headEnd/>
            <a:tailEnd/>
          </a:ln>
        </p:spPr>
      </p:pic>
    </p:spTree>
    <p:extLst>
      <p:ext uri="{BB962C8B-B14F-4D97-AF65-F5344CB8AC3E}">
        <p14:creationId xmlns="" xmlns:p14="http://schemas.microsoft.com/office/powerpoint/2010/main" val="2856223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2A4046-E39A-466D-A6D8-678712B637D0}" type="slidenum">
              <a:rPr lang="en-US" smtClean="0"/>
              <a:pPr>
                <a:defRPr/>
              </a:pPr>
              <a:t>19</a:t>
            </a:fld>
            <a:endParaRPr lang="en-US" dirty="0"/>
          </a:p>
        </p:txBody>
      </p:sp>
      <p:sp>
        <p:nvSpPr>
          <p:cNvPr id="33796" name="Rectangle 3"/>
          <p:cNvSpPr>
            <a:spLocks noChangeArrowheads="1"/>
          </p:cNvSpPr>
          <p:nvPr/>
        </p:nvSpPr>
        <p:spPr bwMode="auto">
          <a:xfrm>
            <a:off x="2266950" y="1538288"/>
            <a:ext cx="2027238" cy="461962"/>
          </a:xfrm>
          <a:prstGeom prst="rect">
            <a:avLst/>
          </a:prstGeom>
          <a:noFill/>
          <a:ln w="9525">
            <a:noFill/>
            <a:miter lim="800000"/>
            <a:headEnd/>
            <a:tailEnd/>
          </a:ln>
        </p:spPr>
        <p:txBody>
          <a:bodyPr>
            <a:spAutoFit/>
          </a:bodyPr>
          <a:lstStyle/>
          <a:p>
            <a:r>
              <a:rPr lang="en-US" altLang="en-US" sz="2400" b="1">
                <a:solidFill>
                  <a:srgbClr val="0070C0"/>
                </a:solidFill>
                <a:latin typeface="Arial Unicode MS" pitchFamily="34" charset="-128"/>
                <a:ea typeface="Arial Unicode MS" pitchFamily="34" charset="-128"/>
                <a:cs typeface="Arial Unicode MS" pitchFamily="34" charset="-128"/>
              </a:rPr>
              <a:t>ezStat</a:t>
            </a:r>
          </a:p>
        </p:txBody>
      </p:sp>
      <p:pic>
        <p:nvPicPr>
          <p:cNvPr id="33797"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390650" y="2214563"/>
            <a:ext cx="2903538" cy="2006600"/>
          </a:xfrm>
          <a:prstGeom prst="rect">
            <a:avLst/>
          </a:prstGeom>
          <a:noFill/>
          <a:ln w="9525">
            <a:noFill/>
            <a:miter lim="800000"/>
            <a:headEnd/>
            <a:tailEnd/>
          </a:ln>
        </p:spPr>
      </p:pic>
      <p:sp>
        <p:nvSpPr>
          <p:cNvPr id="9" name="Subtitle 2"/>
          <p:cNvSpPr txBox="1">
            <a:spLocks/>
          </p:cNvSpPr>
          <p:nvPr/>
        </p:nvSpPr>
        <p:spPr>
          <a:xfrm>
            <a:off x="1365250" y="4286250"/>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33799" name="Picture 4"/>
          <p:cNvPicPr>
            <a:picLocks noChangeAspect="1" noChangeArrowheads="1"/>
          </p:cNvPicPr>
          <p:nvPr/>
        </p:nvPicPr>
        <p:blipFill>
          <a:blip r:embed="rId3" cstate="print"/>
          <a:srcRect/>
          <a:stretch>
            <a:fillRect/>
          </a:stretch>
        </p:blipFill>
        <p:spPr bwMode="auto">
          <a:xfrm>
            <a:off x="1390650" y="1284288"/>
            <a:ext cx="876300" cy="876300"/>
          </a:xfrm>
          <a:prstGeom prst="rect">
            <a:avLst/>
          </a:prstGeom>
          <a:noFill/>
          <a:ln w="9525">
            <a:noFill/>
            <a:miter lim="800000"/>
            <a:headEnd/>
            <a:tailEnd/>
          </a:ln>
          <a:effectLst/>
        </p:spPr>
      </p:pic>
      <p:sp>
        <p:nvSpPr>
          <p:cNvPr id="11" name="Subtitle 2"/>
          <p:cNvSpPr txBox="1">
            <a:spLocks/>
          </p:cNvSpPr>
          <p:nvPr/>
        </p:nvSpPr>
        <p:spPr>
          <a:xfrm>
            <a:off x="5334000" y="4262438"/>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33801"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5338763" y="2214563"/>
            <a:ext cx="2901950" cy="1984375"/>
          </a:xfrm>
          <a:prstGeom prst="rect">
            <a:avLst/>
          </a:prstGeom>
          <a:noFill/>
          <a:ln w="9525">
            <a:noFill/>
            <a:miter lim="800000"/>
            <a:headEnd/>
            <a:tailEnd/>
          </a:ln>
        </p:spPr>
      </p:pic>
      <p:pic>
        <p:nvPicPr>
          <p:cNvPr id="33802"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5334000" y="1260475"/>
            <a:ext cx="909638" cy="925513"/>
          </a:xfrm>
          <a:prstGeom prst="rect">
            <a:avLst/>
          </a:prstGeom>
          <a:noFill/>
          <a:ln w="9525">
            <a:noFill/>
            <a:miter lim="800000"/>
            <a:headEnd/>
            <a:tailEnd/>
          </a:ln>
        </p:spPr>
      </p:pic>
      <p:sp>
        <p:nvSpPr>
          <p:cNvPr id="33803" name="Rectangle 2"/>
          <p:cNvSpPr>
            <a:spLocks noChangeArrowheads="1"/>
          </p:cNvSpPr>
          <p:nvPr/>
        </p:nvSpPr>
        <p:spPr bwMode="auto">
          <a:xfrm>
            <a:off x="6288088" y="1538288"/>
            <a:ext cx="1952625" cy="400050"/>
          </a:xfrm>
          <a:prstGeom prst="rect">
            <a:avLst/>
          </a:prstGeom>
          <a:noFill/>
          <a:ln w="9525">
            <a:noFill/>
            <a:miter lim="800000"/>
            <a:headEnd/>
            <a:tailEnd/>
          </a:ln>
        </p:spPr>
        <p:txBody>
          <a:bodyPr>
            <a:spAutoFit/>
          </a:bodyPr>
          <a:lstStyle/>
          <a:p>
            <a:r>
              <a:rPr lang="en-US" altLang="en-US" sz="2000" b="1">
                <a:solidFill>
                  <a:srgbClr val="0070C0"/>
                </a:solidFill>
                <a:latin typeface="Arial Unicode MS" pitchFamily="34" charset="-128"/>
                <a:ea typeface="Arial Unicode MS" pitchFamily="34" charset="-128"/>
                <a:cs typeface="Arial Unicode MS" pitchFamily="34" charset="-128"/>
              </a:rPr>
              <a:t>Monstat</a:t>
            </a:r>
          </a:p>
        </p:txBody>
      </p:sp>
      <p:sp>
        <p:nvSpPr>
          <p:cNvPr id="33804" name="Rectangle 13"/>
          <p:cNvSpPr>
            <a:spLocks noChangeArrowheads="1"/>
          </p:cNvSpPr>
          <p:nvPr/>
        </p:nvSpPr>
        <p:spPr bwMode="auto">
          <a:xfrm>
            <a:off x="1712913" y="5856288"/>
            <a:ext cx="6332537" cy="584200"/>
          </a:xfrm>
          <a:prstGeom prst="rect">
            <a:avLst/>
          </a:prstGeom>
          <a:noFill/>
          <a:ln w="9525">
            <a:noFill/>
            <a:miter lim="800000"/>
            <a:headEnd/>
            <a:tailEnd/>
          </a:ln>
        </p:spPr>
        <p:txBody>
          <a:bodyPr>
            <a:spAutoFit/>
          </a:bodyPr>
          <a:lstStyle/>
          <a:p>
            <a:pPr algn="just"/>
            <a:r>
              <a:rPr lang="mn-MN" altLang="en-US" sz="1600">
                <a:solidFill>
                  <a:srgbClr val="0070C0"/>
                </a:solidFill>
                <a:latin typeface="Arial Unicode MS" pitchFamily="34" charset="-128"/>
                <a:ea typeface="Arial Unicode MS" pitchFamily="34" charset="-128"/>
                <a:cs typeface="Arial Unicode MS" pitchFamily="34" charset="-128"/>
              </a:rPr>
              <a:t>Мөн </a:t>
            </a:r>
            <a:r>
              <a:rPr lang="en-US" altLang="en-US" sz="1600">
                <a:solidFill>
                  <a:srgbClr val="0070C0"/>
                </a:solidFill>
                <a:latin typeface="Arial Unicode MS" pitchFamily="34" charset="-128"/>
                <a:ea typeface="Arial Unicode MS" pitchFamily="34" charset="-128"/>
                <a:cs typeface="Arial Unicode MS" pitchFamily="34" charset="-128"/>
              </a:rPr>
              <a:t>Android </a:t>
            </a:r>
            <a:r>
              <a:rPr lang="mn-MN" altLang="en-US" sz="160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a:solidFill>
                  <a:srgbClr val="0070C0"/>
                </a:solidFill>
                <a:latin typeface="Arial Unicode MS" pitchFamily="34" charset="-128"/>
                <a:ea typeface="Arial Unicode MS" pitchFamily="34" charset="-128"/>
                <a:cs typeface="Arial Unicode MS" pitchFamily="34" charset="-128"/>
              </a:rPr>
              <a:t>Play store-</a:t>
            </a:r>
            <a:r>
              <a:rPr lang="mn-MN" altLang="en-US" sz="160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6385" name="Rectangle 1"/>
          <p:cNvSpPr>
            <a:spLocks noChangeArrowheads="1"/>
          </p:cNvSpPr>
          <p:nvPr/>
        </p:nvSpPr>
        <p:spPr bwMode="auto">
          <a:xfrm>
            <a:off x="1828800" y="976580"/>
            <a:ext cx="6858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Төсөв</a:t>
            </a:r>
            <a:r>
              <a:rPr kumimoji="0" lang="mn-MN" sz="2000" b="1" i="1" u="none" strike="noStrike" cap="none" normalizeH="0" dirty="0" smtClean="0">
                <a:ln>
                  <a:noFill/>
                </a:ln>
                <a:solidFill>
                  <a:schemeClr val="tx1"/>
                </a:solidFill>
                <a:effectLst/>
                <a:latin typeface="Tahoma" pitchFamily="34" charset="0"/>
                <a:ea typeface="Times New Roman" pitchFamily="18" charset="0"/>
                <a:cs typeface="Tahoma" pitchFamily="34" charset="0"/>
              </a:rPr>
              <a:t> санхүү</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2015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оны</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эхний</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10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сарын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байдлаар</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аймгийн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төсвийн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орлогын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төлөвлөгөөний</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биелэлт</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5.1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хувиар</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буюу</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2395</a:t>
            </a:r>
            <a:r>
              <a:rPr kumimoji="0" lang="mn-MN"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сая</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төгрөгөөр</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давсан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үзүүлэлттэй</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Chart 12"/>
          <p:cNvGraphicFramePr/>
          <p:nvPr/>
        </p:nvGraphicFramePr>
        <p:xfrm>
          <a:off x="1447800" y="2819400"/>
          <a:ext cx="6705600" cy="35814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descr="\\FILESERVER\share\khorolmaa\Information logo\15.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990600"/>
            <a:ext cx="914400" cy="914400"/>
          </a:xfrm>
          <a:prstGeom prst="rect">
            <a:avLst/>
          </a:prstGeom>
          <a:noFill/>
          <a:ln>
            <a:noFill/>
          </a:ln>
        </p:spPr>
      </p:pic>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752600" y="3886200"/>
            <a:ext cx="6172200" cy="2246769"/>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dirty="0"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dirty="0" smtClean="0">
                <a:latin typeface="Arial" pitchFamily="34" charset="0"/>
                <a:cs typeface="Arial" pitchFamily="34" charset="0"/>
              </a:rPr>
              <a:t>3061,  </a:t>
            </a:r>
          </a:p>
          <a:p>
            <a:r>
              <a:rPr lang="x-none" sz="2000" b="1" i="1" dirty="0"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dirty="0"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 xmlns:a14="http://schemas.microsoft.com/office/drawing/2010/main" val="0"/>
              </a:ext>
            </a:extLst>
          </a:blip>
          <a:srcRect l="807"/>
          <a:stretch/>
        </p:blipFill>
        <p:spPr>
          <a:xfrm>
            <a:off x="-228600" y="-228600"/>
            <a:ext cx="9372600" cy="6858000"/>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628948" cy="1077218"/>
          </a:xfrm>
          <a:prstGeom prst="rect">
            <a:avLst/>
          </a:prstGeom>
        </p:spPr>
        <p:txBody>
          <a:bodyPr wrap="square">
            <a:spAutoFit/>
          </a:bodyPr>
          <a:lstStyle/>
          <a:p>
            <a:pPr algn="just"/>
            <a:r>
              <a:rPr lang="mn-MN" dirty="0">
                <a:latin typeface="Arial"/>
                <a:ea typeface="Times New Roman"/>
              </a:rPr>
              <a:t> </a:t>
            </a:r>
            <a:endParaRPr lang="en-US" sz="1200" dirty="0">
              <a:latin typeface="Times New Roman"/>
              <a:ea typeface="Times New Roman"/>
            </a:endParaRP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791036" y="954889"/>
            <a:ext cx="6819563" cy="1384995"/>
          </a:xfrm>
          <a:prstGeom prst="rect">
            <a:avLst/>
          </a:prstGeom>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	</a:t>
            </a:r>
            <a:r>
              <a:rPr lang="mn-MN" sz="1400" dirty="0" smtClean="0"/>
              <a:t> Аймгийн  хэмжээнд үйл ажиллагаагаа явуулж буй нийт арилжааны банкуудад  кассын орлого </a:t>
            </a:r>
            <a:r>
              <a:rPr lang="en-US" sz="1400" dirty="0" smtClean="0"/>
              <a:t>717</a:t>
            </a:r>
            <a:r>
              <a:rPr lang="mn-MN" sz="1400" dirty="0" smtClean="0"/>
              <a:t>,</a:t>
            </a:r>
            <a:r>
              <a:rPr lang="en-US" sz="1400" dirty="0" smtClean="0"/>
              <a:t>2 </a:t>
            </a:r>
            <a:r>
              <a:rPr lang="mn-MN" sz="1400" dirty="0" smtClean="0"/>
              <a:t>тэрбум төгрөгт хүрч, зарлага </a:t>
            </a:r>
            <a:r>
              <a:rPr lang="en-US" sz="1400" dirty="0" smtClean="0"/>
              <a:t>727</a:t>
            </a:r>
            <a:r>
              <a:rPr lang="mn-MN" sz="1400" dirty="0" smtClean="0"/>
              <a:t>,7</a:t>
            </a:r>
            <a:r>
              <a:rPr lang="en-US" sz="1400" dirty="0" smtClean="0"/>
              <a:t> </a:t>
            </a:r>
            <a:r>
              <a:rPr lang="mn-MN" sz="1400" dirty="0" smtClean="0"/>
              <a:t>тэрбум төгрөг болсон байна. Зээлийн өрийн нийт үлдэгдэл </a:t>
            </a:r>
            <a:r>
              <a:rPr lang="en-US" sz="1400" dirty="0" smtClean="0"/>
              <a:t>125</a:t>
            </a:r>
            <a:r>
              <a:rPr lang="mn-MN" sz="1400" dirty="0" smtClean="0"/>
              <a:t>,0 тэрбум төгрөг байгаагийн </a:t>
            </a:r>
            <a:r>
              <a:rPr lang="en-US" sz="1400" dirty="0" smtClean="0"/>
              <a:t>6</a:t>
            </a:r>
            <a:r>
              <a:rPr lang="mn-MN" sz="1400" dirty="0" smtClean="0"/>
              <a:t>,3</a:t>
            </a:r>
            <a:r>
              <a:rPr lang="en-US" sz="1400" dirty="0" smtClean="0"/>
              <a:t>  </a:t>
            </a:r>
            <a:r>
              <a:rPr lang="mn-MN" sz="1400" dirty="0" smtClean="0"/>
              <a:t>тэрбум төгрөг нь чанаргүй зээл байна. </a:t>
            </a:r>
            <a:endParaRPr lang="en-US" sz="1400" dirty="0" smtClean="0"/>
          </a:p>
          <a:p>
            <a:endParaRPr lang="en-US" sz="1400" dirty="0">
              <a:latin typeface="Tahoma" panose="020B0604030504040204" pitchFamily="34" charset="0"/>
              <a:ea typeface="Tahoma" panose="020B0604030504040204" pitchFamily="34" charset="0"/>
              <a:cs typeface="Tahoma" panose="020B0604030504040204" pitchFamily="34" charset="0"/>
            </a:endParaRPr>
          </a:p>
          <a:p>
            <a:pPr algn="just"/>
            <a:r>
              <a:rPr lang="en-US" sz="1400" dirty="0" smtClean="0">
                <a:latin typeface="Tahoma" pitchFamily="34" charset="0"/>
                <a:ea typeface="Tahoma" pitchFamily="34" charset="0"/>
                <a:cs typeface="Tahoma" pitchFamily="34" charset="0"/>
              </a:rPr>
              <a:t>	</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8" descr="Description: \\FILESERVER\share\khorolmaa\Information logo\1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685801"/>
            <a:ext cx="1001713" cy="110045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632892" y="585557"/>
            <a:ext cx="2409373" cy="369332"/>
          </a:xfrm>
          <a:prstGeom prst="rect">
            <a:avLst/>
          </a:prstGeom>
        </p:spPr>
        <p:txBody>
          <a:bodyPr wrap="square">
            <a:spAutoFit/>
          </a:bodyPr>
          <a:lstStyle/>
          <a:p>
            <a:pPr lvl="0" algn="just" fontAlgn="base">
              <a:spcBef>
                <a:spcPct val="0"/>
              </a:spcBef>
              <a:spcAft>
                <a:spcPct val="0"/>
              </a:spcAft>
            </a:pPr>
            <a:r>
              <a:rPr lang="mn-MN" b="1" dirty="0" smtClean="0">
                <a:latin typeface="Tahoma" pitchFamily="34" charset="0"/>
                <a:ea typeface="Tahoma" panose="020B0604030504040204" pitchFamily="34" charset="0"/>
                <a:cs typeface="Tahoma" panose="020B0604030504040204" pitchFamily="34" charset="0"/>
              </a:rPr>
              <a:t>Банк,мөнгө, зээл</a:t>
            </a:r>
            <a:endParaRPr lang="eu-ES" b="1" dirty="0">
              <a:latin typeface="Tahoma" panose="020B0604030504040204" pitchFamily="34" charset="0"/>
              <a:ea typeface="Tahoma" panose="020B0604030504040204" pitchFamily="34" charset="0"/>
              <a:cs typeface="Tahoma" panose="020B0604030504040204" pitchFamily="34" charset="0"/>
            </a:endParaRPr>
          </a:p>
        </p:txBody>
      </p:sp>
      <p:pic>
        <p:nvPicPr>
          <p:cNvPr id="20481" name="Chart 5"/>
          <p:cNvPicPr>
            <a:picLocks noChangeArrowheads="1"/>
          </p:cNvPicPr>
          <p:nvPr/>
        </p:nvPicPr>
        <p:blipFill>
          <a:blip r:embed="rId4" cstate="print"/>
          <a:srcRect r="-18"/>
          <a:stretch>
            <a:fillRect/>
          </a:stretch>
        </p:blipFill>
        <p:spPr bwMode="auto">
          <a:xfrm>
            <a:off x="1828800" y="2057400"/>
            <a:ext cx="5791200" cy="3657600"/>
          </a:xfrm>
          <a:prstGeom prst="rect">
            <a:avLst/>
          </a:prstGeom>
          <a:noFill/>
          <a:ln w="9525">
            <a:noFill/>
            <a:miter lim="800000"/>
            <a:headEnd/>
            <a:tailEnd/>
          </a:ln>
        </p:spPr>
      </p:pic>
    </p:spTree>
    <p:extLst>
      <p:ext uri="{BB962C8B-B14F-4D97-AF65-F5344CB8AC3E}">
        <p14:creationId xmlns="" xmlns:p14="http://schemas.microsoft.com/office/powerpoint/2010/main" val="416038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 xmlns:a14="http://schemas.microsoft.com/office/drawing/2010/main" val="0"/>
              </a:ext>
            </a:extLst>
          </a:blip>
          <a:srcRect l="807"/>
          <a:stretch/>
        </p:blipFill>
        <p:spPr>
          <a:xfrm>
            <a:off x="-228600" y="0"/>
            <a:ext cx="93726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707678" cy="923330"/>
          </a:xfrm>
          <a:prstGeom prst="rect">
            <a:avLst/>
          </a:prstGeom>
        </p:spPr>
        <p:txBody>
          <a:bodyPr wrap="square">
            <a:spAutoFit/>
          </a:bodyPr>
          <a:lstStyle/>
          <a:p>
            <a:r>
              <a:rPr lang="en-US" dirty="0" smtClean="0">
                <a:latin typeface="Times New Roman" pitchFamily="18" charset="0"/>
                <a:cs typeface="Times New Roman" pitchFamily="18" charset="0"/>
              </a:rPr>
              <a:t>201</a:t>
            </a:r>
            <a:r>
              <a:rPr lang="mn-MN"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оны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эхний</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10 </a:t>
            </a:r>
            <a:r>
              <a:rPr lang="en-US" dirty="0" err="1" smtClean="0">
                <a:latin typeface="Times New Roman" pitchFamily="18" charset="0"/>
                <a:cs typeface="Times New Roman" pitchFamily="18" charset="0"/>
              </a:rPr>
              <a:t>сарын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байдлаар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аймгийн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хэмжээгээр</a:t>
            </a:r>
            <a:r>
              <a:rPr lang="en-US" dirty="0" smtClean="0">
                <a:latin typeface="Times New Roman" pitchFamily="18" charset="0"/>
                <a:cs typeface="Times New Roman" pitchFamily="18" charset="0"/>
              </a:rPr>
              <a:t>  1</a:t>
            </a:r>
            <a:r>
              <a:rPr lang="mn-MN" dirty="0" smtClean="0">
                <a:latin typeface="Times New Roman" pitchFamily="18" charset="0"/>
                <a:cs typeface="Times New Roman" pitchFamily="18" charset="0"/>
              </a:rPr>
              <a:t>223 эх амаржиж</a:t>
            </a:r>
            <a:r>
              <a:rPr lang="en-US" dirty="0" smtClean="0">
                <a:latin typeface="Times New Roman" pitchFamily="18" charset="0"/>
                <a:cs typeface="Times New Roman" pitchFamily="18" charset="0"/>
              </a:rPr>
              <a:t>, 2</a:t>
            </a:r>
            <a:r>
              <a:rPr lang="mn-MN"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хүн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нас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барсан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нь</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урьд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оны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мөн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үеэс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төрөлт</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нас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баралт</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5.0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тус тус өссөн </a:t>
            </a:r>
            <a:r>
              <a:rPr lang="en-US" dirty="0" err="1" smtClean="0">
                <a:latin typeface="Times New Roman" pitchFamily="18" charset="0"/>
                <a:cs typeface="Times New Roman" pitchFamily="18" charset="0"/>
              </a:rPr>
              <a:t>байна</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14" name="Straight Connector 13"/>
          <p:cNvCxnSpPr/>
          <p:nvPr/>
        </p:nvCxnSpPr>
        <p:spPr>
          <a:xfrm flipH="1">
            <a:off x="4621659" y="2057400"/>
            <a:ext cx="26541" cy="2992437"/>
          </a:xfrm>
          <a:prstGeom prst="line">
            <a:avLst/>
          </a:prstGeom>
          <a:noFill/>
          <a:ln w="9525" cap="flat" cmpd="sng" algn="ctr">
            <a:solidFill>
              <a:srgbClr val="00B050"/>
            </a:solidFill>
            <a:prstDash val="dash"/>
          </a:ln>
          <a:effectLst/>
        </p:spPr>
      </p:cxnSp>
      <p:cxnSp>
        <p:nvCxnSpPr>
          <p:cNvPr id="15" name="Straight Connector 14"/>
          <p:cNvCxnSpPr/>
          <p:nvPr/>
        </p:nvCxnSpPr>
        <p:spPr>
          <a:xfrm flipV="1">
            <a:off x="840278" y="5049837"/>
            <a:ext cx="7696200" cy="20637"/>
          </a:xfrm>
          <a:prstGeom prst="line">
            <a:avLst/>
          </a:prstGeom>
          <a:noFill/>
          <a:ln w="9525" cap="flat" cmpd="sng" algn="ctr">
            <a:solidFill>
              <a:srgbClr val="00B050"/>
            </a:solidFill>
            <a:prstDash val="dash"/>
          </a:ln>
          <a:effectLst/>
        </p:spPr>
      </p:cxnSp>
      <p:pic>
        <p:nvPicPr>
          <p:cNvPr id="18" name="Picture 72" descr="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043" y="914400"/>
            <a:ext cx="993334" cy="100602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066800" y="5257800"/>
            <a:ext cx="7469678" cy="1477328"/>
          </a:xfrm>
          <a:prstGeom prst="rect">
            <a:avLst/>
          </a:prstGeom>
        </p:spPr>
        <p:txBody>
          <a:bodyPr wrap="square">
            <a:spAutoFit/>
          </a:bodyPr>
          <a:lstStyle/>
          <a:p>
            <a:r>
              <a:rPr lang="mn-MN" dirty="0" smtClean="0">
                <a:latin typeface="Times New Roman" pitchFamily="18" charset="0"/>
                <a:cs typeface="Times New Roman" pitchFamily="18" charset="0"/>
              </a:rPr>
              <a:t>Аймгийн хэмжээнд оны эхний 10 сарын байдлаар </a:t>
            </a:r>
            <a:r>
              <a:rPr lang="x-none" smtClean="0">
                <a:latin typeface="Times New Roman" pitchFamily="18" charset="0"/>
                <a:cs typeface="Times New Roman" pitchFamily="18" charset="0"/>
              </a:rPr>
              <a:t>0-1 насны хүүхдийн эндэгдэл </a:t>
            </a:r>
            <a:r>
              <a:rPr lang="mn-MN" dirty="0" smtClean="0">
                <a:latin typeface="Times New Roman" pitchFamily="18" charset="0"/>
                <a:cs typeface="Times New Roman" pitchFamily="18" charset="0"/>
              </a:rPr>
              <a:t>20 гарсан нь өмнөх оны мөн үеэс </a:t>
            </a:r>
            <a:r>
              <a:rPr lang="x-none" smtClean="0">
                <a:latin typeface="Times New Roman" pitchFamily="18" charset="0"/>
                <a:cs typeface="Times New Roman" pitchFamily="18" charset="0"/>
              </a:rPr>
              <a:t>23.1</a:t>
            </a:r>
            <a:r>
              <a:rPr lang="mn-MN" dirty="0" smtClean="0">
                <a:latin typeface="Times New Roman" pitchFamily="18" charset="0"/>
                <a:cs typeface="Times New Roman" pitchFamily="18" charset="0"/>
              </a:rPr>
              <a:t> хувиар, 1-5 насны хүүхдийн эндэгдэл </a:t>
            </a:r>
            <a:r>
              <a:rPr lang="x-none" smtClean="0">
                <a:latin typeface="Times New Roman" pitchFamily="18" charset="0"/>
                <a:cs typeface="Times New Roman" pitchFamily="18" charset="0"/>
              </a:rPr>
              <a:t>5</a:t>
            </a:r>
            <a:r>
              <a:rPr lang="mn-MN" dirty="0" smtClean="0">
                <a:latin typeface="Times New Roman" pitchFamily="18" charset="0"/>
                <a:cs typeface="Times New Roman" pitchFamily="18" charset="0"/>
              </a:rPr>
              <a:t> гарсан нь өмнөх оны мөн үеийнхтэй харьцуулахад </a:t>
            </a:r>
            <a:r>
              <a:rPr lang="x-none" smtClean="0">
                <a:latin typeface="Times New Roman" pitchFamily="18" charset="0"/>
                <a:cs typeface="Times New Roman" pitchFamily="18" charset="0"/>
              </a:rPr>
              <a:t>16.7</a:t>
            </a:r>
            <a:r>
              <a:rPr lang="mn-MN" dirty="0" smtClean="0">
                <a:latin typeface="Times New Roman" pitchFamily="18" charset="0"/>
                <a:cs typeface="Times New Roman" pitchFamily="18" charset="0"/>
              </a:rPr>
              <a:t> хувиар тус тус буурсан үзүүлэлттэй байна. Эхийн эндэгдэл 1 гарсан байна.</a:t>
            </a:r>
            <a:endParaRPr lang="en-US"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1" name="Chart 23"/>
          <p:cNvGraphicFramePr>
            <a:graphicFrameLocks/>
          </p:cNvGraphicFramePr>
          <p:nvPr/>
        </p:nvGraphicFramePr>
        <p:xfrm>
          <a:off x="1676400" y="2133600"/>
          <a:ext cx="2705100" cy="2857500"/>
        </p:xfrm>
        <a:graphic>
          <a:graphicData uri="http://schemas.openxmlformats.org/presentationml/2006/ole">
            <p:oleObj spid="_x0000_s15361" name="Chart" r:id="rId5" imgW="2700762" imgH="3316511" progId="Excel.Sheet.8">
              <p:embed/>
            </p:oleObj>
          </a:graphicData>
        </a:graphic>
      </p:graphicFrame>
      <p:sp>
        <p:nvSpPr>
          <p:cNvPr id="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3" name="Chart 29"/>
          <p:cNvGraphicFramePr>
            <a:graphicFrameLocks/>
          </p:cNvGraphicFramePr>
          <p:nvPr/>
        </p:nvGraphicFramePr>
        <p:xfrm>
          <a:off x="4953000" y="2133600"/>
          <a:ext cx="2876550" cy="2867025"/>
        </p:xfrm>
        <a:graphic>
          <a:graphicData uri="http://schemas.openxmlformats.org/presentationml/2006/ole">
            <p:oleObj spid="_x0000_s15363" name="Chart" r:id="rId6" imgW="2877561" imgH="3017782" progId="Excel.Sheet.8">
              <p:embed/>
            </p:oleObj>
          </a:graphicData>
        </a:graphic>
      </p:graphicFrame>
    </p:spTree>
    <p:extLst>
      <p:ext uri="{BB962C8B-B14F-4D97-AF65-F5344CB8AC3E}">
        <p14:creationId xmlns="" xmlns:p14="http://schemas.microsoft.com/office/powerpoint/2010/main" val="1300398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6200"/>
            <a:ext cx="94488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4097" name="Picture 72" descr="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0177" y="1066800"/>
            <a:ext cx="827623" cy="838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1524000" y="1915418"/>
            <a:ext cx="7086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1600200" y="914400"/>
            <a:ext cx="7010400" cy="1200329"/>
          </a:xfrm>
          <a:prstGeom prst="rect">
            <a:avLst/>
          </a:prstGeom>
        </p:spPr>
        <p:txBody>
          <a:bodyPr wrap="square">
            <a:spAutoFit/>
          </a:bodyPr>
          <a:lstStyle/>
          <a:p>
            <a:pPr algn="just"/>
            <a:r>
              <a:rPr lang="mn-MN" dirty="0" smtClean="0">
                <a:latin typeface="Times New Roman" pitchFamily="18" charset="0"/>
                <a:cs typeface="Times New Roman" pitchFamily="18" charset="0"/>
              </a:rPr>
              <a:t>Аймгийн хэмжээнд халдварт өвчин </a:t>
            </a:r>
            <a:r>
              <a:rPr lang="en-US" dirty="0" smtClean="0">
                <a:latin typeface="Times New Roman" pitchFamily="18" charset="0"/>
                <a:cs typeface="Times New Roman" pitchFamily="18" charset="0"/>
              </a:rPr>
              <a:t>856</a:t>
            </a:r>
            <a:r>
              <a:rPr lang="mn-MN" dirty="0" smtClean="0">
                <a:latin typeface="Times New Roman" pitchFamily="18" charset="0"/>
                <a:cs typeface="Times New Roman" pitchFamily="18" charset="0"/>
              </a:rPr>
              <a:t> гарсан нь өмнөх оны мөн үеэс </a:t>
            </a:r>
            <a:r>
              <a:rPr lang="en-US" dirty="0" smtClean="0">
                <a:latin typeface="Times New Roman" pitchFamily="18" charset="0"/>
                <a:cs typeface="Times New Roman" pitchFamily="18" charset="0"/>
              </a:rPr>
              <a:t>89.8 </a:t>
            </a:r>
            <a:r>
              <a:rPr lang="mn-MN" dirty="0" smtClean="0">
                <a:latin typeface="Times New Roman" pitchFamily="18" charset="0"/>
                <a:cs typeface="Times New Roman" pitchFamily="18" charset="0"/>
              </a:rPr>
              <a:t>хувиар өссөн үзүүлэлттэй байна. Нийт халдварт өвчний 84.8 хувийг хурц халдварт өвчин эзэлж байгаа бөгөөд сумдаар авч үзвэл Даланзадгад, Цогтцэций сумдад өндөр үзүүлэлттэй байна.</a:t>
            </a:r>
            <a:endParaRPr lang="en-US" dirty="0">
              <a:latin typeface="Times New Roman" pitchFamily="18" charset="0"/>
              <a:cs typeface="Times New Roman" pitchFamily="18" charset="0"/>
            </a:endParaRP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7" name="Chart 30"/>
          <p:cNvGraphicFramePr>
            <a:graphicFrameLocks/>
          </p:cNvGraphicFramePr>
          <p:nvPr/>
        </p:nvGraphicFramePr>
        <p:xfrm>
          <a:off x="1981200" y="2743200"/>
          <a:ext cx="6019800" cy="3609975"/>
        </p:xfrm>
        <a:graphic>
          <a:graphicData uri="http://schemas.openxmlformats.org/presentationml/2006/ole">
            <p:oleObj spid="_x0000_s19457" name="Chart" r:id="rId5" imgW="4938188" imgH="2920237" progId="Excel.Sheet.8">
              <p:embed/>
            </p:oleObj>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19200" y="2406626"/>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4" cstate="print"/>
          <a:srcRect/>
          <a:stretch>
            <a:fillRect/>
          </a:stretch>
        </p:blipFill>
        <p:spPr bwMode="auto">
          <a:xfrm>
            <a:off x="990600" y="685800"/>
            <a:ext cx="1084263" cy="1082555"/>
          </a:xfrm>
          <a:prstGeom prst="rect">
            <a:avLst/>
          </a:prstGeom>
          <a:noFill/>
        </p:spPr>
      </p:pic>
      <p:sp>
        <p:nvSpPr>
          <p:cNvPr id="28675" name="Rectangle 3"/>
          <p:cNvSpPr>
            <a:spLocks noChangeArrowheads="1"/>
          </p:cNvSpPr>
          <p:nvPr/>
        </p:nvSpPr>
        <p:spPr bwMode="auto">
          <a:xfrm>
            <a:off x="2133600" y="590742"/>
            <a:ext cx="6705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u-ES" sz="1600" dirty="0" smtClean="0"/>
              <a:t>Аймгийн хөдөлмөрийн захад сарын эхэнд бүртгэлтэй ажил идэвхтэй  эрж байгаа </a:t>
            </a:r>
            <a:r>
              <a:rPr lang="mn-MN" sz="1600" dirty="0" smtClean="0"/>
              <a:t>699 </a:t>
            </a:r>
            <a:r>
              <a:rPr lang="eu-ES" sz="1600" dirty="0" smtClean="0"/>
              <a:t>хүн байгаагаас тайлант сард </a:t>
            </a:r>
            <a:r>
              <a:rPr lang="mn-MN" sz="1600" dirty="0" smtClean="0"/>
              <a:t>209</a:t>
            </a:r>
            <a:r>
              <a:rPr lang="eu-ES" sz="1600" dirty="0" smtClean="0"/>
              <a:t>  хүн шинээр бүртгэгдэж, </a:t>
            </a:r>
            <a:r>
              <a:rPr lang="mn-MN" sz="1600" dirty="0" smtClean="0"/>
              <a:t>бүртгэлээс хасагдсан хүн 175  болсон бөгөөд</a:t>
            </a:r>
            <a:r>
              <a:rPr lang="eu-ES" sz="1600" dirty="0" smtClean="0"/>
              <a:t> тайлант сарын эцэст </a:t>
            </a:r>
            <a:r>
              <a:rPr lang="mn-MN" sz="1600" dirty="0" smtClean="0"/>
              <a:t>733 ажил хайгч</a:t>
            </a:r>
            <a:r>
              <a:rPr lang="eu-ES" sz="1600" dirty="0" smtClean="0"/>
              <a:t> хүн бүртгэлтэй болсон байна.</a:t>
            </a:r>
            <a:r>
              <a:rPr lang="mn-MN" sz="1600" dirty="0" smtClean="0"/>
              <a:t> Энэ нь өнгөрсөн оны мөн үеэс </a:t>
            </a:r>
            <a:r>
              <a:rPr lang="en-US" sz="1600" dirty="0" smtClean="0"/>
              <a:t>1</a:t>
            </a:r>
            <a:r>
              <a:rPr lang="mn-MN" sz="1600" dirty="0" smtClean="0"/>
              <a:t>8</a:t>
            </a:r>
            <a:r>
              <a:rPr lang="en-US" sz="1600" dirty="0" smtClean="0"/>
              <a:t>4</a:t>
            </a:r>
            <a:r>
              <a:rPr lang="mn-MN" sz="1600" dirty="0" smtClean="0"/>
              <a:t> хүнээр буюу 33.5 хувиар өсчээ.</a:t>
            </a:r>
            <a:endParaRPr lang="en-US" sz="1600" dirty="0"/>
          </a:p>
        </p:txBody>
      </p:sp>
      <p:sp>
        <p:nvSpPr>
          <p:cNvPr id="5" name="Rectangle 4"/>
          <p:cNvSpPr/>
          <p:nvPr/>
        </p:nvSpPr>
        <p:spPr>
          <a:xfrm>
            <a:off x="942974" y="2502753"/>
            <a:ext cx="3171825" cy="830997"/>
          </a:xfrm>
          <a:prstGeom prst="rect">
            <a:avLst/>
          </a:prstGeom>
        </p:spPr>
        <p:txBody>
          <a:bodyPr wrap="square">
            <a:spAutoFit/>
          </a:bodyPr>
          <a:lstStyle/>
          <a:p>
            <a:pPr indent="360045" algn="ctr"/>
            <a:r>
              <a:rPr lang="mn-MN" sz="1200" dirty="0">
                <a:latin typeface="Tahoma"/>
                <a:ea typeface="Times New Roman"/>
                <a:cs typeface="Times New Roman"/>
              </a:rPr>
              <a:t>Хөдөлмөрийн хэлтэст шинээр бүртгүүлсэн </a:t>
            </a:r>
            <a:r>
              <a:rPr lang="mn-MN" sz="1200" dirty="0" smtClean="0">
                <a:latin typeface="Tahoma"/>
                <a:ea typeface="Times New Roman"/>
                <a:cs typeface="Times New Roman"/>
              </a:rPr>
              <a:t>болон </a:t>
            </a:r>
            <a:r>
              <a:rPr lang="mn-MN" sz="1200" dirty="0">
                <a:latin typeface="Tahoma"/>
                <a:ea typeface="Times New Roman"/>
                <a:cs typeface="Times New Roman"/>
              </a:rPr>
              <a:t>ажилд орсон иргэд, жил бүрийн </a:t>
            </a:r>
            <a:r>
              <a:rPr lang="en-US" sz="1200" dirty="0" smtClean="0">
                <a:latin typeface="Tahoma"/>
                <a:ea typeface="Times New Roman"/>
                <a:cs typeface="Times New Roman"/>
              </a:rPr>
              <a:t>10</a:t>
            </a:r>
            <a:r>
              <a:rPr lang="mn-MN" sz="1200" dirty="0" smtClean="0">
                <a:latin typeface="Tahoma"/>
                <a:ea typeface="Times New Roman"/>
                <a:cs typeface="Times New Roman"/>
              </a:rPr>
              <a:t> дүгээр </a:t>
            </a:r>
            <a:r>
              <a:rPr lang="mn-MN" sz="1200" dirty="0">
                <a:solidFill>
                  <a:prstClr val="black"/>
                </a:solidFill>
                <a:latin typeface="Tahoma"/>
                <a:ea typeface="Times New Roman"/>
                <a:cs typeface="Times New Roman"/>
              </a:rPr>
              <a:t>сарын эцсийн байдлаар</a:t>
            </a:r>
            <a:endParaRPr lang="en-US" sz="1200" dirty="0">
              <a:effectLst/>
              <a:latin typeface="Times New Roman Mon"/>
              <a:ea typeface="Times New Roman"/>
              <a:cs typeface="Times New Roman"/>
            </a:endParaRPr>
          </a:p>
        </p:txBody>
      </p:sp>
      <p:sp>
        <p:nvSpPr>
          <p:cNvPr id="7" name="Rectangle 6"/>
          <p:cNvSpPr/>
          <p:nvPr/>
        </p:nvSpPr>
        <p:spPr>
          <a:xfrm>
            <a:off x="5138738" y="2502753"/>
            <a:ext cx="3319462" cy="830997"/>
          </a:xfrm>
          <a:prstGeom prst="rect">
            <a:avLst/>
          </a:prstGeom>
        </p:spPr>
        <p:txBody>
          <a:bodyPr wrap="square">
            <a:spAutoFit/>
          </a:bodyPr>
          <a:lstStyle/>
          <a:p>
            <a:pPr indent="360045"/>
            <a:r>
              <a:rPr lang="mn-MN" sz="1200" dirty="0">
                <a:latin typeface="Tahoma"/>
                <a:ea typeface="Times New Roman"/>
                <a:cs typeface="Times New Roman"/>
              </a:rPr>
              <a:t>Бүртгэлтэй </a:t>
            </a:r>
            <a:r>
              <a:rPr lang="mn-MN" sz="1200" dirty="0" smtClean="0">
                <a:latin typeface="Tahoma"/>
                <a:ea typeface="Times New Roman"/>
                <a:cs typeface="Times New Roman"/>
              </a:rPr>
              <a:t>ажилгүйчүүд,боловсролын                </a:t>
            </a:r>
            <a:endParaRPr lang="en-US" sz="1200" dirty="0">
              <a:latin typeface="Times New Roman Mon"/>
              <a:ea typeface="Times New Roman"/>
              <a:cs typeface="Times New Roman"/>
            </a:endParaRPr>
          </a:p>
          <a:p>
            <a:pPr indent="360045"/>
            <a:r>
              <a:rPr lang="mn-MN" sz="1200" dirty="0" smtClean="0">
                <a:latin typeface="Tahoma"/>
                <a:ea typeface="Times New Roman"/>
                <a:cs typeface="Times New Roman"/>
              </a:rPr>
              <a:t>түвшингээр, 2015 </a:t>
            </a:r>
            <a:r>
              <a:rPr lang="mn-MN" sz="1200" dirty="0">
                <a:latin typeface="Tahoma"/>
                <a:ea typeface="Times New Roman"/>
                <a:cs typeface="Times New Roman"/>
              </a:rPr>
              <a:t>оны </a:t>
            </a:r>
            <a:r>
              <a:rPr lang="en-US" sz="1200" dirty="0" smtClean="0">
                <a:latin typeface="Tahoma"/>
                <a:ea typeface="Times New Roman"/>
                <a:cs typeface="Times New Roman"/>
              </a:rPr>
              <a:t>10</a:t>
            </a:r>
            <a:r>
              <a:rPr lang="mn-MN" sz="1200" dirty="0" smtClean="0">
                <a:latin typeface="Tahoma"/>
                <a:ea typeface="Times New Roman"/>
                <a:cs typeface="Times New Roman"/>
              </a:rPr>
              <a:t> </a:t>
            </a:r>
            <a:r>
              <a:rPr lang="mn-MN" sz="1200" dirty="0">
                <a:latin typeface="Tahoma"/>
                <a:ea typeface="Times New Roman"/>
                <a:cs typeface="Times New Roman"/>
              </a:rPr>
              <a:t>сар, хувиар </a:t>
            </a:r>
            <a:endParaRPr lang="en-US" sz="1200" dirty="0">
              <a:latin typeface="Times New Roman Mon"/>
              <a:ea typeface="Times New Roman"/>
              <a:cs typeface="Times New Roman"/>
            </a:endParaRPr>
          </a:p>
          <a:p>
            <a:pPr lvl="0" indent="360045" algn="ctr"/>
            <a:r>
              <a:rPr lang="mn-MN" sz="1200" dirty="0" smtClean="0">
                <a:solidFill>
                  <a:prstClr val="black"/>
                </a:solidFill>
                <a:latin typeface="Tahoma"/>
                <a:ea typeface="Times New Roman"/>
                <a:cs typeface="Times New Roman"/>
              </a:rPr>
              <a:t>түвшингээр</a:t>
            </a:r>
            <a:endParaRPr lang="en-US" sz="1200" dirty="0">
              <a:solidFill>
                <a:prstClr val="black"/>
              </a:solidFill>
              <a:latin typeface="Times New Roman Mon"/>
              <a:ea typeface="Times New Roman"/>
              <a:cs typeface="Times New Roman"/>
            </a:endParaRPr>
          </a:p>
          <a:p>
            <a:pPr indent="360045"/>
            <a:endParaRPr lang="en-US" sz="1200" dirty="0">
              <a:effectLst/>
              <a:latin typeface="Times New Roman Mon"/>
              <a:ea typeface="Times New Roman"/>
              <a:cs typeface="Times New Roman"/>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Chart 31"/>
          <p:cNvGraphicFramePr>
            <a:graphicFrameLocks/>
          </p:cNvGraphicFramePr>
          <p:nvPr/>
        </p:nvGraphicFramePr>
        <p:xfrm>
          <a:off x="1143000" y="3505200"/>
          <a:ext cx="3124200" cy="2743200"/>
        </p:xfrm>
        <a:graphic>
          <a:graphicData uri="http://schemas.openxmlformats.org/presentationml/2006/ole">
            <p:oleObj spid="_x0000_s14337" name="Chart" r:id="rId5" imgW="2999492" imgH="2493480" progId="Excel.Sheet.8">
              <p:embed/>
            </p:oleObj>
          </a:graphicData>
        </a:graphic>
      </p:graphicFrame>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 name="Chart 64"/>
          <p:cNvGraphicFramePr>
            <a:graphicFrameLocks/>
          </p:cNvGraphicFramePr>
          <p:nvPr/>
        </p:nvGraphicFramePr>
        <p:xfrm>
          <a:off x="5029200" y="3505200"/>
          <a:ext cx="3429000" cy="3200400"/>
        </p:xfrm>
        <a:graphic>
          <a:graphicData uri="http://schemas.openxmlformats.org/presentationml/2006/ole">
            <p:oleObj spid="_x0000_s14339" name="Chart" r:id="rId6" imgW="2469094" imgH="2743438" progId="Excel.Sheet.8">
              <p:embed/>
            </p:oleObj>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371600" y="30480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4" cstate="print"/>
          <a:srcRect/>
          <a:stretch>
            <a:fillRect/>
          </a:stretch>
        </p:blipFill>
        <p:spPr bwMode="auto">
          <a:xfrm>
            <a:off x="990600" y="685801"/>
            <a:ext cx="1068483" cy="1066800"/>
          </a:xfrm>
          <a:prstGeom prst="rect">
            <a:avLst/>
          </a:prstGeom>
          <a:noFill/>
        </p:spPr>
      </p:pic>
      <p:sp>
        <p:nvSpPr>
          <p:cNvPr id="28675" name="Rectangle 3"/>
          <p:cNvSpPr>
            <a:spLocks noChangeArrowheads="1"/>
          </p:cNvSpPr>
          <p:nvPr/>
        </p:nvSpPr>
        <p:spPr bwMode="auto">
          <a:xfrm>
            <a:off x="2133600" y="698005"/>
            <a:ext cx="6553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t>	</a:t>
            </a:r>
            <a:r>
              <a:rPr lang="x-none" sz="1600" smtClean="0"/>
              <a:t> 2015 </a:t>
            </a:r>
            <a:r>
              <a:rPr lang="mn-MN" sz="1600" dirty="0" smtClean="0"/>
              <a:t>оны эхний 10 сарын байдлаар аймгийн хэмжээнд 733 ажил хайгч иргэдийн 61.5 хувийг эмэгтэйчүүд эзэлж байна. Нийт ажил хайгч иргэдийн </a:t>
            </a:r>
            <a:r>
              <a:rPr lang="x-none" sz="1600" smtClean="0"/>
              <a:t>3</a:t>
            </a:r>
            <a:r>
              <a:rPr lang="mn-MN" sz="1600" dirty="0" smtClean="0"/>
              <a:t> нь хөгжлийн бэрхшээлтэй иргэд байгаа нь эмэгтэйчүүд байна.</a:t>
            </a:r>
            <a:endParaRPr lang="en-US" sz="1600" dirty="0" smtClean="0"/>
          </a:p>
          <a:p>
            <a:r>
              <a:rPr lang="en-US" sz="1600" dirty="0" smtClean="0">
                <a:latin typeface="Tahoma" panose="020B0604030504040204" pitchFamily="34" charset="0"/>
                <a:cs typeface="Tahoma" panose="020B0604030504040204" pitchFamily="34" charset="0"/>
              </a:rPr>
              <a:t>	</a:t>
            </a:r>
            <a:r>
              <a:rPr lang="mn-MN" sz="1600" dirty="0" smtClean="0"/>
              <a:t> Ажил хайгч иргэдийг насны байдлаар авч үзэхэд 15-24 насны иргэд </a:t>
            </a:r>
            <a:r>
              <a:rPr lang="x-none" sz="1600" smtClean="0"/>
              <a:t>25.0</a:t>
            </a:r>
            <a:r>
              <a:rPr lang="mn-MN" sz="1600" dirty="0" smtClean="0"/>
              <a:t> хувь, 25-34 насны иргэд </a:t>
            </a:r>
            <a:r>
              <a:rPr lang="x-none" sz="1600" smtClean="0"/>
              <a:t>43.8</a:t>
            </a:r>
            <a:r>
              <a:rPr lang="mn-MN" sz="1600" dirty="0" smtClean="0"/>
              <a:t> хувь, 35-44 насны иргэд </a:t>
            </a:r>
            <a:r>
              <a:rPr lang="x-none" sz="1600" smtClean="0"/>
              <a:t>18.8</a:t>
            </a:r>
            <a:r>
              <a:rPr lang="mn-MN" sz="1600" dirty="0" smtClean="0"/>
              <a:t> хувь, 45-54 насны иргэд </a:t>
            </a:r>
            <a:r>
              <a:rPr lang="x-none" sz="1600" smtClean="0"/>
              <a:t>10.9</a:t>
            </a:r>
            <a:r>
              <a:rPr lang="mn-MN" sz="1600" dirty="0" smtClean="0"/>
              <a:t> хувь, 55-59 насны иргэд </a:t>
            </a:r>
            <a:r>
              <a:rPr lang="x-none" sz="1600" smtClean="0"/>
              <a:t>1.4</a:t>
            </a:r>
            <a:r>
              <a:rPr lang="mn-MN" sz="1600" dirty="0" smtClean="0"/>
              <a:t> хувь, 0.</a:t>
            </a:r>
            <a:r>
              <a:rPr lang="x-none" sz="1600" smtClean="0"/>
              <a:t>1</a:t>
            </a:r>
            <a:r>
              <a:rPr lang="mn-MN" sz="1600" dirty="0" smtClean="0"/>
              <a:t> хувийг 60-аас дээш насны иргэд тус тус эзэлжээ.</a:t>
            </a:r>
            <a:endParaRPr lang="en-US" sz="1600" dirty="0"/>
          </a:p>
        </p:txBody>
      </p:sp>
      <p:sp>
        <p:nvSpPr>
          <p:cNvPr id="5" name="Rectangle 4"/>
          <p:cNvSpPr/>
          <p:nvPr/>
        </p:nvSpPr>
        <p:spPr>
          <a:xfrm>
            <a:off x="2476500" y="3180026"/>
            <a:ext cx="4572000" cy="830997"/>
          </a:xfrm>
          <a:prstGeom prst="rect">
            <a:avLst/>
          </a:prstGeom>
        </p:spPr>
        <p:txBody>
          <a:bodyPr>
            <a:spAutoFit/>
          </a:bodyPr>
          <a:lstStyle/>
          <a:p>
            <a:pPr algn="ctr"/>
            <a:r>
              <a:rPr lang="mn-MN" sz="1600" dirty="0">
                <a:latin typeface="Tahoma" panose="020B0604030504040204" pitchFamily="34" charset="0"/>
                <a:ea typeface="Times New Roman" panose="02020603050405020304" pitchFamily="18" charset="0"/>
              </a:rPr>
              <a:t>Ажилд хайгч иргэд, жил бүрийн </a:t>
            </a:r>
            <a:r>
              <a:rPr lang="en-US" sz="1600" dirty="0" smtClean="0">
                <a:latin typeface="Tahoma" panose="020B0604030504040204" pitchFamily="34" charset="0"/>
                <a:ea typeface="Times New Roman" panose="02020603050405020304" pitchFamily="18" charset="0"/>
              </a:rPr>
              <a:t>10</a:t>
            </a:r>
            <a:r>
              <a:rPr lang="mn-MN" sz="1600" dirty="0" smtClean="0">
                <a:latin typeface="Tahoma" panose="020B0604030504040204" pitchFamily="34" charset="0"/>
                <a:ea typeface="Times New Roman" panose="02020603050405020304" pitchFamily="18" charset="0"/>
              </a:rPr>
              <a:t> дүгээр </a:t>
            </a:r>
            <a:r>
              <a:rPr lang="mn-MN" sz="1600" dirty="0">
                <a:latin typeface="Tahoma" panose="020B0604030504040204" pitchFamily="34" charset="0"/>
                <a:ea typeface="Times New Roman" panose="02020603050405020304" pitchFamily="18" charset="0"/>
              </a:rPr>
              <a:t>сарын эцсийн </a:t>
            </a:r>
            <a:r>
              <a:rPr lang="mn-MN" sz="1600" dirty="0" smtClean="0">
                <a:latin typeface="Tahoma" panose="020B0604030504040204" pitchFamily="34" charset="0"/>
                <a:ea typeface="Times New Roman" panose="02020603050405020304" pitchFamily="18" charset="0"/>
              </a:rPr>
              <a:t>байдлаар</a:t>
            </a:r>
          </a:p>
          <a:p>
            <a:pPr algn="ctr"/>
            <a:endParaRPr lang="en-US" sz="16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 name="Chart 6"/>
          <p:cNvGraphicFramePr>
            <a:graphicFrameLocks/>
          </p:cNvGraphicFramePr>
          <p:nvPr/>
        </p:nvGraphicFramePr>
        <p:xfrm>
          <a:off x="1600200" y="3886200"/>
          <a:ext cx="6248400" cy="2743200"/>
        </p:xfrm>
        <a:graphic>
          <a:graphicData uri="http://schemas.openxmlformats.org/presentationml/2006/ole">
            <p:oleObj spid="_x0000_s13313" name="Chart" r:id="rId5" imgW="4974767" imgH="2743438" progId="Excel.Sheet.8">
              <p:embed/>
            </p:oleObj>
          </a:graphicData>
        </a:graphic>
      </p:graphicFrame>
    </p:spTree>
    <p:extLst>
      <p:ext uri="{BB962C8B-B14F-4D97-AF65-F5344CB8AC3E}">
        <p14:creationId xmlns="" xmlns:p14="http://schemas.microsoft.com/office/powerpoint/2010/main" val="381796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575" y="0"/>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52674" y="585527"/>
            <a:ext cx="648652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t> Нийгмийн даатгалын сангийн орлого 2015 оны эхний </a:t>
            </a:r>
            <a:r>
              <a:rPr lang="en-US" sz="1600" dirty="0" smtClean="0"/>
              <a:t>10</a:t>
            </a:r>
            <a:r>
              <a:rPr lang="mn-MN" sz="1600" dirty="0" smtClean="0"/>
              <a:t> сард </a:t>
            </a:r>
            <a:r>
              <a:rPr lang="en-US" sz="1600" dirty="0" smtClean="0"/>
              <a:t>18226.0</a:t>
            </a:r>
            <a:r>
              <a:rPr lang="mn-MN" sz="1600" dirty="0" smtClean="0"/>
              <a:t> сая төгрөг хүрсэн нь өнгөрсөн оны мөн үеэс 1.0 хувиар буурсан байна. </a:t>
            </a:r>
            <a:endParaRPr lang="en-US" sz="1600" dirty="0" smtClean="0"/>
          </a:p>
          <a:p>
            <a:r>
              <a:rPr lang="mn-MN" sz="1600" dirty="0" smtClean="0"/>
              <a:t> Нийгмийн сайн дурын даатгалд  </a:t>
            </a:r>
            <a:r>
              <a:rPr lang="en-US" sz="1600" dirty="0" smtClean="0"/>
              <a:t>3369</a:t>
            </a:r>
            <a:r>
              <a:rPr lang="mn-MN" sz="1600" dirty="0" smtClean="0"/>
              <a:t> хүн хамрагдсан нь өмнөх оны мөн үеийнхээс 0.5 хувиар буюу  17 хүнээр өсчээ.</a:t>
            </a:r>
            <a:endParaRPr lang="en-US" sz="1600" dirty="0" smtClean="0"/>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descr="\\FILESERVER\share\khorolmaa\Information logo\6.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685800"/>
            <a:ext cx="1010093" cy="1010093"/>
          </a:xfrm>
          <a:prstGeom prst="rect">
            <a:avLst/>
          </a:prstGeom>
          <a:noFill/>
          <a:ln>
            <a:noFill/>
          </a:ln>
        </p:spPr>
      </p:pic>
      <p:sp>
        <p:nvSpPr>
          <p:cNvPr id="5" name="Rectangle 4"/>
          <p:cNvSpPr/>
          <p:nvPr/>
        </p:nvSpPr>
        <p:spPr>
          <a:xfrm>
            <a:off x="1524000" y="2667000"/>
            <a:ext cx="6553200" cy="646331"/>
          </a:xfrm>
          <a:prstGeom prst="rect">
            <a:avLst/>
          </a:prstGeom>
        </p:spPr>
        <p:txBody>
          <a:bodyPr wrap="square">
            <a:spAutoFit/>
          </a:bodyPr>
          <a:lstStyle/>
          <a:p>
            <a:pPr lvl="0" algn="ctr"/>
            <a:r>
              <a:rPr lang="mn-MN" sz="1200" dirty="0">
                <a:latin typeface="Tahoma"/>
                <a:ea typeface="Times New Roman"/>
                <a:cs typeface="Times New Roman"/>
              </a:rPr>
              <a:t>Нийгмийн даатгалын орлого, сая төгрөгөөр,               </a:t>
            </a:r>
            <a:r>
              <a:rPr lang="mn-MN" sz="1200" dirty="0" smtClean="0">
                <a:latin typeface="Tahoma"/>
                <a:ea typeface="Times New Roman"/>
                <a:cs typeface="Times New Roman"/>
              </a:rPr>
              <a:t> </a:t>
            </a:r>
            <a:r>
              <a:rPr lang="mn-MN" sz="1200" dirty="0">
                <a:latin typeface="Tahoma"/>
                <a:ea typeface="Times New Roman"/>
                <a:cs typeface="Times New Roman"/>
              </a:rPr>
              <a:t>Сайн дурын </a:t>
            </a:r>
            <a:r>
              <a:rPr lang="mn-MN" sz="1200" dirty="0">
                <a:solidFill>
                  <a:prstClr val="black"/>
                </a:solidFill>
                <a:latin typeface="Tahoma"/>
                <a:ea typeface="Times New Roman"/>
                <a:cs typeface="Times New Roman"/>
              </a:rPr>
              <a:t>даатгуулагчийн тоо, </a:t>
            </a:r>
            <a:r>
              <a:rPr lang="mn-MN" sz="1200" dirty="0" smtClean="0">
                <a:solidFill>
                  <a:prstClr val="black"/>
                </a:solidFill>
                <a:latin typeface="Tahoma"/>
                <a:ea typeface="Times New Roman"/>
                <a:cs typeface="Times New Roman"/>
              </a:rPr>
              <a:t>    оноор                                                                        оноор</a:t>
            </a:r>
            <a:endParaRPr lang="en-US" sz="1200" dirty="0">
              <a:solidFill>
                <a:prstClr val="black"/>
              </a:solidFill>
              <a:latin typeface="Times New Roman Mon"/>
              <a:ea typeface="Times New Roman"/>
              <a:cs typeface="Times New Roman"/>
            </a:endParaRPr>
          </a:p>
          <a:p>
            <a:pPr lvl="0"/>
            <a:endParaRPr lang="en-US" sz="1200" dirty="0">
              <a:solidFill>
                <a:prstClr val="black"/>
              </a:solidFill>
              <a:latin typeface="Times New Roman Mon"/>
              <a:ea typeface="Times New Roman"/>
              <a:cs typeface="Times New Roman"/>
            </a:endParaRPr>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89" name="Chart 21"/>
          <p:cNvGraphicFramePr>
            <a:graphicFrameLocks/>
          </p:cNvGraphicFramePr>
          <p:nvPr/>
        </p:nvGraphicFramePr>
        <p:xfrm>
          <a:off x="1295400" y="3429000"/>
          <a:ext cx="2952750" cy="2743200"/>
        </p:xfrm>
        <a:graphic>
          <a:graphicData uri="http://schemas.openxmlformats.org/presentationml/2006/ole">
            <p:oleObj spid="_x0000_s12289" name="Chart" r:id="rId5" imgW="2725148" imgH="2481287" progId="Excel.Sheet.8">
              <p:embed/>
            </p:oleObj>
          </a:graphicData>
        </a:graphic>
      </p:graphicFrame>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91" name="Chart 26"/>
          <p:cNvGraphicFramePr>
            <a:graphicFrameLocks/>
          </p:cNvGraphicFramePr>
          <p:nvPr/>
        </p:nvGraphicFramePr>
        <p:xfrm>
          <a:off x="5334000" y="3352800"/>
          <a:ext cx="3048000" cy="2590800"/>
        </p:xfrm>
        <a:graphic>
          <a:graphicData uri="http://schemas.openxmlformats.org/presentationml/2006/ole">
            <p:oleObj spid="_x0000_s12291" name="Chart" r:id="rId6" imgW="2767824" imgH="2530059" progId="Excel.Sheet.8">
              <p:embed/>
            </p:oleObj>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444"/>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286000" y="590242"/>
            <a:ext cx="62484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mn-MN" sz="1600" dirty="0">
              <a:latin typeface="Tahoma" panose="020B0604030504040204" pitchFamily="34" charset="0"/>
              <a:ea typeface="Tahoma" panose="020B0604030504040204" pitchFamily="34" charset="0"/>
              <a:cs typeface="Tahoma" panose="020B0604030504040204" pitchFamily="34" charset="0"/>
            </a:endParaRPr>
          </a:p>
          <a:p>
            <a:pPr algn="just"/>
            <a:r>
              <a:rPr lang="en-US" sz="1100" dirty="0" smtClean="0"/>
              <a:t>	</a:t>
            </a:r>
            <a:r>
              <a:rPr lang="mn-MN" sz="1400" dirty="0" smtClean="0"/>
              <a:t> Нийгмийн даатгалын орлогын 70</a:t>
            </a:r>
            <a:r>
              <a:rPr lang="x-none" sz="1400" smtClean="0"/>
              <a:t>.</a:t>
            </a:r>
            <a:r>
              <a:rPr lang="mn-MN" sz="1400" dirty="0" smtClean="0"/>
              <a:t>3 хувийг тэтгэврийн даатгалын сан, </a:t>
            </a:r>
            <a:r>
              <a:rPr lang="x-none" sz="1400" smtClean="0"/>
              <a:t>6.1</a:t>
            </a:r>
            <a:r>
              <a:rPr lang="mn-MN" sz="1400" dirty="0" smtClean="0"/>
              <a:t> хувийг тэтгэмжийн даатгалын сан,</a:t>
            </a:r>
            <a:r>
              <a:rPr lang="x-none" sz="1400" smtClean="0"/>
              <a:t> 6.1</a:t>
            </a:r>
            <a:r>
              <a:rPr lang="mn-MN" sz="1400" dirty="0" smtClean="0"/>
              <a:t> хувийг ҮОМШӨ-ний даатгалын сан,</a:t>
            </a:r>
            <a:r>
              <a:rPr lang="x-none" sz="1400" smtClean="0"/>
              <a:t> 3.2 </a:t>
            </a:r>
            <a:r>
              <a:rPr lang="mn-MN" sz="1400" dirty="0" smtClean="0"/>
              <a:t>хувийг ажилгүйдлийн даатгалын сан, </a:t>
            </a:r>
            <a:r>
              <a:rPr lang="x-none" sz="1400" smtClean="0"/>
              <a:t>14.4</a:t>
            </a:r>
            <a:r>
              <a:rPr lang="mn-MN" sz="1400" dirty="0" smtClean="0"/>
              <a:t> хувийг эрүүл мэндийн даатгалын сан тус тус эзэлж байна.</a:t>
            </a:r>
            <a:endParaRPr lang="en-US" sz="1400" dirty="0" smtClean="0"/>
          </a:p>
          <a:p>
            <a:pPr algn="just"/>
            <a:endParaRPr lang="en-US" sz="1400" dirty="0" smtClean="0">
              <a:latin typeface="Tahoma" pitchFamily="34" charset="0"/>
              <a:ea typeface="Tahoma" pitchFamily="34" charset="0"/>
              <a:cs typeface="Tahoma" pitchFamily="34" charset="0"/>
            </a:endParaRPr>
          </a:p>
          <a:p>
            <a:pPr algn="just"/>
            <a:endParaRPr lang="en-US" sz="2000" dirty="0">
              <a:effectLst/>
              <a:latin typeface="Arial" pitchFamily="34" charset="0"/>
              <a:ea typeface="Times New Roman"/>
              <a:cs typeface="Arial" pitchFamily="34" charset="0"/>
            </a:endParaRPr>
          </a:p>
        </p:txBody>
      </p:sp>
      <p:pic>
        <p:nvPicPr>
          <p:cNvPr id="16" name="Picture 15" descr="\\FILESERVER\share\khorolmaa\Information logo\6.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685800"/>
            <a:ext cx="1010093" cy="1010093"/>
          </a:xfrm>
          <a:prstGeom prst="rect">
            <a:avLst/>
          </a:prstGeom>
          <a:noFill/>
          <a:ln>
            <a:noFill/>
          </a:ln>
        </p:spPr>
      </p:pic>
      <p:sp>
        <p:nvSpPr>
          <p:cNvPr id="6" name="Rectangle 5"/>
          <p:cNvSpPr/>
          <p:nvPr/>
        </p:nvSpPr>
        <p:spPr>
          <a:xfrm>
            <a:off x="1219200" y="4024096"/>
            <a:ext cx="7543800" cy="1384995"/>
          </a:xfrm>
          <a:prstGeom prst="rect">
            <a:avLst/>
          </a:prstGeom>
        </p:spPr>
        <p:txBody>
          <a:bodyPr wrap="square">
            <a:spAutoFit/>
          </a:bodyPr>
          <a:lstStyle/>
          <a:p>
            <a:r>
              <a:rPr lang="mn-MN" sz="1400" dirty="0" smtClean="0"/>
              <a:t>Нийгмийн даатгалын зарлагын </a:t>
            </a:r>
            <a:r>
              <a:rPr lang="x-none" sz="1400" smtClean="0"/>
              <a:t>70.</a:t>
            </a:r>
            <a:r>
              <a:rPr lang="mn-MN" sz="1400" dirty="0" smtClean="0"/>
              <a:t>9 хувийг тэтгэврийн даатгалын сан, </a:t>
            </a:r>
            <a:r>
              <a:rPr lang="x-none" sz="1400" smtClean="0"/>
              <a:t>6.0</a:t>
            </a:r>
            <a:r>
              <a:rPr lang="mn-MN" sz="1400" dirty="0" smtClean="0"/>
              <a:t> хувийг тэтгэмжийн даатгалын сан, </a:t>
            </a:r>
            <a:r>
              <a:rPr lang="x-none" sz="1400" smtClean="0"/>
              <a:t>5.8</a:t>
            </a:r>
            <a:r>
              <a:rPr lang="mn-MN" sz="1400" dirty="0" smtClean="0"/>
              <a:t> хувийг ҮОМШӨ-ний даатгалын сан, 3.1 хувийг ажилгүйдлийн даатгалын сан, 14.</a:t>
            </a:r>
            <a:r>
              <a:rPr lang="x-none" sz="1400" smtClean="0"/>
              <a:t>1</a:t>
            </a:r>
            <a:r>
              <a:rPr lang="mn-MN" sz="1400" dirty="0" smtClean="0"/>
              <a:t> хувийг эрүүл мэндийн даатгалын сангуудад тус тус зарцуулсан байна.</a:t>
            </a:r>
            <a:endParaRPr lang="en-US" sz="1400" dirty="0" smtClean="0"/>
          </a:p>
          <a:p>
            <a:pPr algn="ctr"/>
            <a:r>
              <a:rPr lang="mn-MN" sz="1400" b="1" dirty="0" smtClean="0"/>
              <a:t>Нийгмийн </a:t>
            </a:r>
            <a:r>
              <a:rPr lang="mn-MN" sz="1400" b="1" dirty="0"/>
              <a:t>даатгалын сангийн зарлага ,  төрлөөр, сая.төг</a:t>
            </a:r>
            <a:endParaRPr lang="en-US" sz="1400" b="1" dirty="0"/>
          </a:p>
          <a:p>
            <a:pPr algn="ctr"/>
            <a:r>
              <a:rPr lang="en-US" sz="1400" b="1" dirty="0"/>
              <a:t>(</a:t>
            </a:r>
            <a:r>
              <a:rPr lang="mn-MN" sz="1400" b="1" dirty="0"/>
              <a:t>оны эхний </a:t>
            </a:r>
            <a:r>
              <a:rPr lang="en-US" sz="1400" b="1" dirty="0" smtClean="0"/>
              <a:t>10</a:t>
            </a:r>
            <a:r>
              <a:rPr lang="mn-MN" sz="1400" b="1" dirty="0" smtClean="0"/>
              <a:t> </a:t>
            </a:r>
            <a:r>
              <a:rPr lang="mn-MN" sz="1400" b="1" dirty="0"/>
              <a:t>сарын байдлаар</a:t>
            </a:r>
            <a:r>
              <a:rPr lang="en-US" sz="1400" b="1" dirty="0"/>
              <a:t>)</a:t>
            </a:r>
          </a:p>
          <a:p>
            <a:pPr algn="ctr"/>
            <a:endParaRPr lang="en-US" sz="1400" b="1" dirty="0">
              <a:latin typeface="Tahoma" pitchFamily="34" charset="0"/>
              <a:ea typeface="Tahoma" pitchFamily="34" charset="0"/>
              <a:cs typeface="Tahoma" pitchFamily="34" charset="0"/>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65" name="Chart 27"/>
          <p:cNvGraphicFramePr>
            <a:graphicFrameLocks/>
          </p:cNvGraphicFramePr>
          <p:nvPr/>
        </p:nvGraphicFramePr>
        <p:xfrm>
          <a:off x="2057400" y="1828799"/>
          <a:ext cx="6324600" cy="2057401"/>
        </p:xfrm>
        <a:graphic>
          <a:graphicData uri="http://schemas.openxmlformats.org/presentationml/2006/ole">
            <p:oleObj spid="_x0000_s11265" name="Chart" r:id="rId5" imgW="4761389" imgH="2505673" progId="Excel.Sheet.8">
              <p:embed/>
            </p:oleObj>
          </a:graphicData>
        </a:graphic>
      </p:graphicFrame>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67" name="Chart 28"/>
          <p:cNvGraphicFramePr>
            <a:graphicFrameLocks/>
          </p:cNvGraphicFramePr>
          <p:nvPr/>
        </p:nvGraphicFramePr>
        <p:xfrm>
          <a:off x="1981200" y="4876800"/>
          <a:ext cx="6019800" cy="1981200"/>
        </p:xfrm>
        <a:graphic>
          <a:graphicData uri="http://schemas.openxmlformats.org/presentationml/2006/ole">
            <p:oleObj spid="_x0000_s11267" name="Chart" r:id="rId6" imgW="4572396" imgH="2743438" progId="Excel.Sheet.8">
              <p:embed/>
            </p:oleObj>
          </a:graphicData>
        </a:graphic>
      </p:graphicFrame>
    </p:spTree>
    <p:extLst>
      <p:ext uri="{BB962C8B-B14F-4D97-AF65-F5344CB8AC3E}">
        <p14:creationId xmlns="" xmlns:p14="http://schemas.microsoft.com/office/powerpoint/2010/main" val="344843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4319</TotalTime>
  <Words>941</Words>
  <Application>Microsoft Office PowerPoint</Application>
  <PresentationFormat>On-screen Show (4:3)</PresentationFormat>
  <Paragraphs>216</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Nominchuluu</cp:lastModifiedBy>
  <cp:revision>932</cp:revision>
  <cp:lastPrinted>2014-11-15T08:50:48Z</cp:lastPrinted>
  <dcterms:created xsi:type="dcterms:W3CDTF">2013-04-23T12:28:13Z</dcterms:created>
  <dcterms:modified xsi:type="dcterms:W3CDTF">2015-11-11T04:46:35Z</dcterms:modified>
</cp:coreProperties>
</file>